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72">
          <p15:clr>
            <a:srgbClr val="A4A3A4"/>
          </p15:clr>
        </p15:guide>
        <p15:guide id="2" pos="3840">
          <p15:clr>
            <a:srgbClr val="A4A3A4"/>
          </p15:clr>
        </p15:guide>
        <p15:guide id="3" orient="horz" pos="3566">
          <p15:clr>
            <a:srgbClr val="A4A3A4"/>
          </p15:clr>
        </p15:guide>
      </p15:sldGuideLst>
    </p:ext>
    <p:ext uri="GoogleSlidesCustomDataVersion2">
      <go:slidesCustomData xmlns:go="http://customooxmlschemas.google.com/" r:id="rId18" roundtripDataSignature="AMtx7mgp+EBauPd0Ch/V95DIBwdQikiR7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2" orient="horz"/>
        <p:guide pos="3840"/>
        <p:guide pos="3566" orient="horz"/>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SimSun"/>
                <a:ea typeface="SimSun"/>
                <a:cs typeface="SimSun"/>
                <a:sym typeface="SimSu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SimSun"/>
                <a:ea typeface="SimSun"/>
                <a:cs typeface="SimSun"/>
                <a:sym typeface="SimSu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SimSun"/>
                <a:ea typeface="SimSun"/>
                <a:cs typeface="SimSun"/>
                <a:sym typeface="SimSun"/>
              </a:defRPr>
            </a:lvl1pPr>
            <a:lvl2pPr indent="-228600" lvl="1" marL="914400" marR="0" rtl="0" algn="l">
              <a:spcBef>
                <a:spcPts val="0"/>
              </a:spcBef>
              <a:spcAft>
                <a:spcPts val="0"/>
              </a:spcAft>
              <a:buSzPts val="1400"/>
              <a:buNone/>
              <a:defRPr b="0" i="0" sz="1200" u="none" cap="none" strike="noStrike">
                <a:solidFill>
                  <a:schemeClr val="dk1"/>
                </a:solidFill>
                <a:latin typeface="SimSun"/>
                <a:ea typeface="SimSun"/>
                <a:cs typeface="SimSun"/>
                <a:sym typeface="SimSun"/>
              </a:defRPr>
            </a:lvl2pPr>
            <a:lvl3pPr indent="-228600" lvl="2" marL="1371600" marR="0" rtl="0" algn="l">
              <a:spcBef>
                <a:spcPts val="0"/>
              </a:spcBef>
              <a:spcAft>
                <a:spcPts val="0"/>
              </a:spcAft>
              <a:buSzPts val="1400"/>
              <a:buNone/>
              <a:defRPr b="0" i="0" sz="1200" u="none" cap="none" strike="noStrike">
                <a:solidFill>
                  <a:schemeClr val="dk1"/>
                </a:solidFill>
                <a:latin typeface="SimSun"/>
                <a:ea typeface="SimSun"/>
                <a:cs typeface="SimSun"/>
                <a:sym typeface="SimSun"/>
              </a:defRPr>
            </a:lvl3pPr>
            <a:lvl4pPr indent="-228600" lvl="3" marL="1828800" marR="0" rtl="0" algn="l">
              <a:spcBef>
                <a:spcPts val="0"/>
              </a:spcBef>
              <a:spcAft>
                <a:spcPts val="0"/>
              </a:spcAft>
              <a:buSzPts val="1400"/>
              <a:buNone/>
              <a:defRPr b="0" i="0" sz="1200" u="none" cap="none" strike="noStrike">
                <a:solidFill>
                  <a:schemeClr val="dk1"/>
                </a:solidFill>
                <a:latin typeface="SimSun"/>
                <a:ea typeface="SimSun"/>
                <a:cs typeface="SimSun"/>
                <a:sym typeface="SimSun"/>
              </a:defRPr>
            </a:lvl4pPr>
            <a:lvl5pPr indent="-228600" lvl="4" marL="2286000" marR="0" rtl="0" algn="l">
              <a:spcBef>
                <a:spcPts val="0"/>
              </a:spcBef>
              <a:spcAft>
                <a:spcPts val="0"/>
              </a:spcAft>
              <a:buSzPts val="1400"/>
              <a:buNone/>
              <a:defRPr b="0" i="0" sz="1200" u="none" cap="none" strike="noStrike">
                <a:solidFill>
                  <a:schemeClr val="dk1"/>
                </a:solidFill>
                <a:latin typeface="SimSun"/>
                <a:ea typeface="SimSun"/>
                <a:cs typeface="SimSun"/>
                <a:sym typeface="SimSun"/>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SimSun"/>
                <a:ea typeface="SimSun"/>
                <a:cs typeface="SimSun"/>
                <a:sym typeface="SimSu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SimSun"/>
                <a:ea typeface="SimSun"/>
                <a:cs typeface="SimSun"/>
                <a:sym typeface="SimSun"/>
              </a:rPr>
              <a:t>‹#›</a:t>
            </a:fld>
            <a:endParaRPr b="0" i="0" sz="1200" u="none" cap="none" strike="noStrike">
              <a:solidFill>
                <a:schemeClr val="dk1"/>
              </a:solidFill>
              <a:latin typeface="SimSun"/>
              <a:ea typeface="SimSun"/>
              <a:cs typeface="SimSun"/>
              <a:sym typeface="SimSu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 name="Shape 27"/>
        <p:cNvGrpSpPr/>
        <p:nvPr/>
      </p:nvGrpSpPr>
      <p:grpSpPr>
        <a:xfrm>
          <a:off x="0" y="0"/>
          <a:ext cx="0" cy="0"/>
          <a:chOff x="0" y="0"/>
          <a:chExt cx="0" cy="0"/>
        </a:xfrm>
      </p:grpSpPr>
      <p:sp>
        <p:nvSpPr>
          <p:cNvPr id="28" name="Google Shape;2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 name="Google Shape;2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 name="Google Shape;3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 name="Google Shape;4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 name="Google Shape;4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101214"/>
                </a:solidFill>
                <a:latin typeface="Arial"/>
                <a:ea typeface="Arial"/>
                <a:cs typeface="Arial"/>
                <a:sym typeface="Arial"/>
              </a:rPr>
              <a:t>There are 4 main types, and each role has a variety of subdivisions</a:t>
            </a:r>
            <a:endParaRPr/>
          </a:p>
        </p:txBody>
      </p:sp>
      <p:sp>
        <p:nvSpPr>
          <p:cNvPr id="105" name="Google Shape;10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Erhuang: is a vocal style of rhythmic relief, smooth melody, singing more heavy, thick, steady voice. Suitable for the expression of gloomy, solemn, sad and impassioned emotions.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Xipi: is a vocal style of compact rhythm, large melodic fluctuations of the voice. The voice is smooth, light, bright and lively.</a:t>
            </a:r>
            <a:endParaRPr/>
          </a:p>
          <a:p>
            <a:pPr indent="0" lvl="0" marL="0" rtl="0" algn="l">
              <a:spcBef>
                <a:spcPts val="0"/>
              </a:spcBef>
              <a:spcAft>
                <a:spcPts val="0"/>
              </a:spcAft>
              <a:buNone/>
            </a:pPr>
            <a:r>
              <a:rPr lang="en-US"/>
              <a:t>suitable for expressing cheerfulness, perseverance and indignation.</a:t>
            </a:r>
            <a:endParaRPr/>
          </a:p>
        </p:txBody>
      </p:sp>
      <p:sp>
        <p:nvSpPr>
          <p:cNvPr id="131" name="Google Shape;13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5.png"/><Relationship Id="rId5" Type="http://schemas.openxmlformats.org/officeDocument/2006/relationships/image" Target="../media/image35.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标题幻灯片" type="title">
  <p:cSld name="TITLE">
    <p:spTree>
      <p:nvGrpSpPr>
        <p:cNvPr id="10" name="Shape 10"/>
        <p:cNvGrpSpPr/>
        <p:nvPr/>
      </p:nvGrpSpPr>
      <p:grpSpPr>
        <a:xfrm>
          <a:off x="0" y="0"/>
          <a:ext cx="0" cy="0"/>
          <a:chOff x="0" y="0"/>
          <a:chExt cx="0" cy="0"/>
        </a:xfrm>
      </p:grpSpPr>
      <p:sp>
        <p:nvSpPr>
          <p:cNvPr id="11" name="Google Shape;11;p14"/>
          <p:cNvSpPr txBox="1"/>
          <p:nvPr>
            <p:ph type="ctrTitle"/>
          </p:nvPr>
        </p:nvSpPr>
        <p:spPr>
          <a:xfrm>
            <a:off x="1198800" y="914400"/>
            <a:ext cx="9799200" cy="2570400"/>
          </a:xfrm>
          <a:prstGeom prst="rect">
            <a:avLst/>
          </a:prstGeom>
          <a:noFill/>
          <a:ln>
            <a:noFill/>
          </a:ln>
        </p:spPr>
        <p:txBody>
          <a:bodyPr anchorCtr="0" anchor="b" bIns="46800" lIns="90000" spcFirstLastPara="1" rIns="90000" wrap="square" tIns="46800">
            <a:normAutofit/>
          </a:bodyPr>
          <a:lstStyle>
            <a:lvl1pPr lvl="0" marR="0" rtl="0" algn="ctr">
              <a:lnSpc>
                <a:spcPct val="9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4"/>
          <p:cNvSpPr txBox="1"/>
          <p:nvPr>
            <p:ph idx="1" type="subTitle"/>
          </p:nvPr>
        </p:nvSpPr>
        <p:spPr>
          <a:xfrm>
            <a:off x="1198800" y="3560400"/>
            <a:ext cx="9799200" cy="1472400"/>
          </a:xfrm>
          <a:prstGeom prst="rect">
            <a:avLst/>
          </a:prstGeom>
          <a:noFill/>
          <a:ln>
            <a:noFill/>
          </a:ln>
        </p:spPr>
        <p:txBody>
          <a:bodyPr anchorCtr="0" anchor="t" bIns="46800" lIns="90000" spcFirstLastPara="1" rIns="90000" wrap="square" tIns="46800">
            <a:normAutofit/>
          </a:bodyPr>
          <a:lstStyle>
            <a:lvl1pPr lvl="0" marR="0" rtl="0" algn="ctr">
              <a:lnSpc>
                <a:spcPct val="110000"/>
              </a:lnSpc>
              <a:spcBef>
                <a:spcPts val="10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3" name="Google Shape;13;p1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1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Arial"/>
                <a:ea typeface="Arial"/>
                <a:cs typeface="Arial"/>
                <a:sym typeface="Arial"/>
              </a:defRPr>
            </a:lvl1pPr>
            <a:lvl2pPr indent="0" lvl="1" marL="0" marR="0" rtl="0" algn="l">
              <a:spcBef>
                <a:spcPts val="0"/>
              </a:spcBef>
              <a:buNone/>
              <a:defRPr b="0" i="0" sz="1800" u="none" cap="none" strike="noStrike">
                <a:solidFill>
                  <a:schemeClr val="dk1"/>
                </a:solidFill>
                <a:latin typeface="Arial"/>
                <a:ea typeface="Arial"/>
                <a:cs typeface="Arial"/>
                <a:sym typeface="Arial"/>
              </a:defRPr>
            </a:lvl2pPr>
            <a:lvl3pPr indent="0" lvl="2" marL="0" marR="0" rtl="0" algn="l">
              <a:spcBef>
                <a:spcPts val="0"/>
              </a:spcBef>
              <a:buNone/>
              <a:defRPr b="0" i="0" sz="1800" u="none" cap="none" strike="noStrike">
                <a:solidFill>
                  <a:schemeClr val="dk1"/>
                </a:solidFill>
                <a:latin typeface="Arial"/>
                <a:ea typeface="Arial"/>
                <a:cs typeface="Arial"/>
                <a:sym typeface="Arial"/>
              </a:defRPr>
            </a:lvl3pPr>
            <a:lvl4pPr indent="0" lvl="3" marL="0" marR="0" rtl="0" algn="l">
              <a:spcBef>
                <a:spcPts val="0"/>
              </a:spcBef>
              <a:buNone/>
              <a:defRPr b="0" i="0" sz="1800" u="none" cap="none" strike="noStrike">
                <a:solidFill>
                  <a:schemeClr val="dk1"/>
                </a:solidFill>
                <a:latin typeface="Arial"/>
                <a:ea typeface="Arial"/>
                <a:cs typeface="Arial"/>
                <a:sym typeface="Arial"/>
              </a:defRPr>
            </a:lvl4pPr>
            <a:lvl5pPr indent="0" lvl="4" marL="0" marR="0" rtl="0" algn="l">
              <a:spcBef>
                <a:spcPts val="0"/>
              </a:spcBef>
              <a:buNone/>
              <a:defRPr b="0" i="0" sz="1800" u="none" cap="none" strike="noStrike">
                <a:solidFill>
                  <a:schemeClr val="dk1"/>
                </a:solidFill>
                <a:latin typeface="Arial"/>
                <a:ea typeface="Arial"/>
                <a:cs typeface="Arial"/>
                <a:sym typeface="Arial"/>
              </a:defRPr>
            </a:lvl5pPr>
            <a:lvl6pPr indent="0" lvl="5" marL="0" marR="0" rtl="0" algn="l">
              <a:spcBef>
                <a:spcPts val="0"/>
              </a:spcBef>
              <a:buNone/>
              <a:defRPr b="0" i="0" sz="1800" u="none" cap="none" strike="noStrike">
                <a:solidFill>
                  <a:schemeClr val="dk1"/>
                </a:solidFill>
                <a:latin typeface="Arial"/>
                <a:ea typeface="Arial"/>
                <a:cs typeface="Arial"/>
                <a:sym typeface="Arial"/>
              </a:defRPr>
            </a:lvl6pPr>
            <a:lvl7pPr indent="0" lvl="6" marL="0" marR="0" rtl="0" algn="l">
              <a:spcBef>
                <a:spcPts val="0"/>
              </a:spcBef>
              <a:buNone/>
              <a:defRPr b="0" i="0" sz="1800" u="none" cap="none" strike="noStrike">
                <a:solidFill>
                  <a:schemeClr val="dk1"/>
                </a:solidFill>
                <a:latin typeface="Arial"/>
                <a:ea typeface="Arial"/>
                <a:cs typeface="Arial"/>
                <a:sym typeface="Arial"/>
              </a:defRPr>
            </a:lvl7pPr>
            <a:lvl8pPr indent="0" lvl="7" marL="0" marR="0" rtl="0" algn="l">
              <a:spcBef>
                <a:spcPts val="0"/>
              </a:spcBef>
              <a:buNone/>
              <a:defRPr b="0" i="0" sz="1800" u="none" cap="none" strike="noStrike">
                <a:solidFill>
                  <a:schemeClr val="dk1"/>
                </a:solidFill>
                <a:latin typeface="Arial"/>
                <a:ea typeface="Arial"/>
                <a:cs typeface="Arial"/>
                <a:sym typeface="Arial"/>
              </a:defRPr>
            </a:lvl8pPr>
            <a:lvl9pPr indent="0" lvl="8" marL="0" marR="0" rtl="0" algn="l">
              <a:spcBef>
                <a:spcPts val="0"/>
              </a:spcBef>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p:cSld name="标题幻灯片">
    <p:spTree>
      <p:nvGrpSpPr>
        <p:cNvPr id="16" name="Shape 16"/>
        <p:cNvGrpSpPr/>
        <p:nvPr/>
      </p:nvGrpSpPr>
      <p:grpSpPr>
        <a:xfrm>
          <a:off x="0" y="0"/>
          <a:ext cx="0" cy="0"/>
          <a:chOff x="0" y="0"/>
          <a:chExt cx="0" cy="0"/>
        </a:xfrm>
      </p:grpSpPr>
      <p:pic>
        <p:nvPicPr>
          <p:cNvPr id="17" name="Google Shape;17;p15"/>
          <p:cNvPicPr preferRelativeResize="0"/>
          <p:nvPr/>
        </p:nvPicPr>
        <p:blipFill rotWithShape="1">
          <a:blip r:embed="rId2">
            <a:alphaModFix/>
          </a:blip>
          <a:srcRect b="0" l="0" r="0" t="0"/>
          <a:stretch/>
        </p:blipFill>
        <p:spPr>
          <a:xfrm>
            <a:off x="-2480" y="0"/>
            <a:ext cx="12192000" cy="6857999"/>
          </a:xfrm>
          <a:prstGeom prst="rect">
            <a:avLst/>
          </a:prstGeom>
          <a:noFill/>
          <a:ln>
            <a:noFill/>
          </a:ln>
        </p:spPr>
      </p:pic>
      <p:pic>
        <p:nvPicPr>
          <p:cNvPr id="18" name="Google Shape;18;p15"/>
          <p:cNvPicPr preferRelativeResize="0"/>
          <p:nvPr/>
        </p:nvPicPr>
        <p:blipFill rotWithShape="1">
          <a:blip r:embed="rId3">
            <a:alphaModFix/>
          </a:blip>
          <a:srcRect b="10318" l="0" r="76832" t="50000"/>
          <a:stretch/>
        </p:blipFill>
        <p:spPr>
          <a:xfrm>
            <a:off x="1" y="5519052"/>
            <a:ext cx="987778" cy="1009243"/>
          </a:xfrm>
          <a:prstGeom prst="rect">
            <a:avLst/>
          </a:prstGeom>
          <a:noFill/>
          <a:ln>
            <a:noFill/>
          </a:ln>
        </p:spPr>
      </p:pic>
      <p:pic>
        <p:nvPicPr>
          <p:cNvPr id="19" name="Google Shape;19;p15"/>
          <p:cNvPicPr preferRelativeResize="0"/>
          <p:nvPr/>
        </p:nvPicPr>
        <p:blipFill rotWithShape="1">
          <a:blip r:embed="rId4">
            <a:alphaModFix/>
          </a:blip>
          <a:srcRect b="54058" l="68784" r="0" t="0"/>
          <a:stretch/>
        </p:blipFill>
        <p:spPr>
          <a:xfrm>
            <a:off x="11057466" y="1"/>
            <a:ext cx="1134533" cy="834874"/>
          </a:xfrm>
          <a:prstGeom prst="rect">
            <a:avLst/>
          </a:prstGeom>
          <a:noFill/>
          <a:ln>
            <a:noFill/>
          </a:ln>
        </p:spPr>
      </p:pic>
      <p:pic>
        <p:nvPicPr>
          <p:cNvPr id="20" name="Google Shape;20;p15"/>
          <p:cNvPicPr preferRelativeResize="0"/>
          <p:nvPr/>
        </p:nvPicPr>
        <p:blipFill rotWithShape="1">
          <a:blip r:embed="rId5">
            <a:alphaModFix/>
          </a:blip>
          <a:srcRect b="0" l="0" r="0" t="81404"/>
          <a:stretch/>
        </p:blipFill>
        <p:spPr>
          <a:xfrm>
            <a:off x="0" y="5730969"/>
            <a:ext cx="12192000" cy="1133605"/>
          </a:xfrm>
          <a:prstGeom prst="rect">
            <a:avLst/>
          </a:prstGeom>
          <a:noFill/>
          <a:ln>
            <a:noFill/>
          </a:ln>
        </p:spPr>
      </p:pic>
      <p:pic>
        <p:nvPicPr>
          <p:cNvPr id="21" name="Google Shape;21;p15"/>
          <p:cNvPicPr preferRelativeResize="0"/>
          <p:nvPr/>
        </p:nvPicPr>
        <p:blipFill rotWithShape="1">
          <a:blip r:embed="rId6">
            <a:alphaModFix/>
          </a:blip>
          <a:srcRect b="59037" l="65753" r="3733" t="25409"/>
          <a:stretch/>
        </p:blipFill>
        <p:spPr>
          <a:xfrm>
            <a:off x="11067229" y="731562"/>
            <a:ext cx="824543" cy="315230"/>
          </a:xfrm>
          <a:prstGeom prst="rect">
            <a:avLst/>
          </a:prstGeom>
          <a:noFill/>
          <a:ln>
            <a:noFill/>
          </a:ln>
        </p:spPr>
      </p:pic>
      <p:pic>
        <p:nvPicPr>
          <p:cNvPr id="22" name="Google Shape;22;p15"/>
          <p:cNvPicPr preferRelativeResize="0"/>
          <p:nvPr/>
        </p:nvPicPr>
        <p:blipFill rotWithShape="1">
          <a:blip r:embed="rId7">
            <a:alphaModFix/>
          </a:blip>
          <a:srcRect b="37684" l="37846" r="31639" t="46763"/>
          <a:stretch/>
        </p:blipFill>
        <p:spPr>
          <a:xfrm rot="10800000">
            <a:off x="493890" y="5827575"/>
            <a:ext cx="839432" cy="320923"/>
          </a:xfrm>
          <a:prstGeom prst="rect">
            <a:avLst/>
          </a:prstGeom>
          <a:noFill/>
          <a:ln>
            <a:noFill/>
          </a:ln>
        </p:spPr>
      </p:pic>
      <p:grpSp>
        <p:nvGrpSpPr>
          <p:cNvPr id="23" name="Google Shape;23;p15"/>
          <p:cNvGrpSpPr/>
          <p:nvPr/>
        </p:nvGrpSpPr>
        <p:grpSpPr>
          <a:xfrm>
            <a:off x="11306028" y="5386266"/>
            <a:ext cx="637407" cy="637407"/>
            <a:chOff x="6993405" y="4150013"/>
            <a:chExt cx="826593" cy="826593"/>
          </a:xfrm>
        </p:grpSpPr>
        <p:pic>
          <p:nvPicPr>
            <p:cNvPr id="24" name="Google Shape;24;p15"/>
            <p:cNvPicPr preferRelativeResize="0"/>
            <p:nvPr/>
          </p:nvPicPr>
          <p:blipFill rotWithShape="1">
            <a:blip r:embed="rId8">
              <a:alphaModFix/>
            </a:blip>
            <a:srcRect b="0" l="0" r="0" t="0"/>
            <a:stretch/>
          </p:blipFill>
          <p:spPr>
            <a:xfrm>
              <a:off x="6993405" y="4150013"/>
              <a:ext cx="826593" cy="826593"/>
            </a:xfrm>
            <a:prstGeom prst="rect">
              <a:avLst/>
            </a:prstGeom>
            <a:noFill/>
            <a:ln>
              <a:noFill/>
            </a:ln>
          </p:spPr>
        </p:pic>
        <p:sp>
          <p:nvSpPr>
            <p:cNvPr id="25" name="Google Shape;25;p15"/>
            <p:cNvSpPr txBox="1"/>
            <p:nvPr/>
          </p:nvSpPr>
          <p:spPr>
            <a:xfrm>
              <a:off x="7114766" y="4301699"/>
              <a:ext cx="583869" cy="5420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rgbClr val="A11B1B"/>
                  </a:solidFill>
                  <a:latin typeface="Arial"/>
                  <a:ea typeface="Arial"/>
                  <a:cs typeface="Arial"/>
                  <a:sym typeface="Arial"/>
                </a:rPr>
                <a:t>中华文化</a:t>
              </a:r>
              <a:endParaRPr/>
            </a:p>
          </p:txBody>
        </p:sp>
      </p:grpSp>
      <p:pic>
        <p:nvPicPr>
          <p:cNvPr id="26" name="Google Shape;26;p15"/>
          <p:cNvPicPr preferRelativeResize="0"/>
          <p:nvPr/>
        </p:nvPicPr>
        <p:blipFill rotWithShape="1">
          <a:blip r:embed="rId9">
            <a:alphaModFix/>
          </a:blip>
          <a:srcRect b="24771" l="3743" r="65742" t="59676"/>
          <a:stretch/>
        </p:blipFill>
        <p:spPr>
          <a:xfrm>
            <a:off x="-144258" y="238193"/>
            <a:ext cx="701540" cy="268205"/>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8.png"/><Relationship Id="rId4" Type="http://schemas.openxmlformats.org/officeDocument/2006/relationships/image" Target="../media/image10.png"/><Relationship Id="rId11" Type="http://schemas.openxmlformats.org/officeDocument/2006/relationships/image" Target="../media/image14.png"/><Relationship Id="rId10" Type="http://schemas.openxmlformats.org/officeDocument/2006/relationships/image" Target="../media/image2.png"/><Relationship Id="rId12" Type="http://schemas.openxmlformats.org/officeDocument/2006/relationships/image" Target="../media/image13.png"/><Relationship Id="rId9"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35.png"/><Relationship Id="rId7" Type="http://schemas.openxmlformats.org/officeDocument/2006/relationships/image" Target="../media/image9.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8.png"/><Relationship Id="rId4" Type="http://schemas.openxmlformats.org/officeDocument/2006/relationships/image" Target="../media/image10.png"/><Relationship Id="rId10" Type="http://schemas.openxmlformats.org/officeDocument/2006/relationships/image" Target="../media/image21.png"/><Relationship Id="rId9" Type="http://schemas.openxmlformats.org/officeDocument/2006/relationships/image" Target="../media/image22.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35.png"/><Relationship Id="rId8"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jp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5.png"/><Relationship Id="rId7"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 name="Shape 31"/>
        <p:cNvGrpSpPr/>
        <p:nvPr/>
      </p:nvGrpSpPr>
      <p:grpSpPr>
        <a:xfrm>
          <a:off x="0" y="0"/>
          <a:ext cx="0" cy="0"/>
          <a:chOff x="0" y="0"/>
          <a:chExt cx="0" cy="0"/>
        </a:xfrm>
      </p:grpSpPr>
      <p:pic>
        <p:nvPicPr>
          <p:cNvPr id="32" name="Google Shape;32;p1"/>
          <p:cNvPicPr preferRelativeResize="0"/>
          <p:nvPr/>
        </p:nvPicPr>
        <p:blipFill rotWithShape="1">
          <a:blip r:embed="rId3">
            <a:alphaModFix/>
          </a:blip>
          <a:srcRect b="0" l="0" r="0" t="0"/>
          <a:stretch/>
        </p:blipFill>
        <p:spPr>
          <a:xfrm>
            <a:off x="-2480" y="0"/>
            <a:ext cx="12192000" cy="6857999"/>
          </a:xfrm>
          <a:prstGeom prst="rect">
            <a:avLst/>
          </a:prstGeom>
          <a:noFill/>
          <a:ln>
            <a:noFill/>
          </a:ln>
        </p:spPr>
      </p:pic>
      <p:pic>
        <p:nvPicPr>
          <p:cNvPr id="33" name="Google Shape;33;p1"/>
          <p:cNvPicPr preferRelativeResize="0"/>
          <p:nvPr/>
        </p:nvPicPr>
        <p:blipFill rotWithShape="1">
          <a:blip r:embed="rId4">
            <a:alphaModFix/>
          </a:blip>
          <a:srcRect b="10318" l="0" r="76832" t="50000"/>
          <a:stretch/>
        </p:blipFill>
        <p:spPr>
          <a:xfrm>
            <a:off x="0" y="4258849"/>
            <a:ext cx="2221179" cy="2269447"/>
          </a:xfrm>
          <a:prstGeom prst="rect">
            <a:avLst/>
          </a:prstGeom>
          <a:noFill/>
          <a:ln>
            <a:noFill/>
          </a:ln>
        </p:spPr>
      </p:pic>
      <p:pic>
        <p:nvPicPr>
          <p:cNvPr id="34" name="Google Shape;34;p1"/>
          <p:cNvPicPr preferRelativeResize="0"/>
          <p:nvPr/>
        </p:nvPicPr>
        <p:blipFill rotWithShape="1">
          <a:blip r:embed="rId5">
            <a:alphaModFix/>
          </a:blip>
          <a:srcRect b="54058" l="68784" r="0" t="0"/>
          <a:stretch/>
        </p:blipFill>
        <p:spPr>
          <a:xfrm>
            <a:off x="9867086" y="-6575"/>
            <a:ext cx="2346518" cy="1726744"/>
          </a:xfrm>
          <a:prstGeom prst="rect">
            <a:avLst/>
          </a:prstGeom>
          <a:noFill/>
          <a:ln>
            <a:noFill/>
          </a:ln>
        </p:spPr>
      </p:pic>
      <p:pic>
        <p:nvPicPr>
          <p:cNvPr id="35" name="Google Shape;35;p1"/>
          <p:cNvPicPr preferRelativeResize="0"/>
          <p:nvPr/>
        </p:nvPicPr>
        <p:blipFill rotWithShape="1">
          <a:blip r:embed="rId6">
            <a:alphaModFix/>
          </a:blip>
          <a:srcRect b="0" l="0" r="0" t="81404"/>
          <a:stretch/>
        </p:blipFill>
        <p:spPr>
          <a:xfrm>
            <a:off x="0" y="5730969"/>
            <a:ext cx="12192000" cy="1133605"/>
          </a:xfrm>
          <a:prstGeom prst="rect">
            <a:avLst/>
          </a:prstGeom>
          <a:noFill/>
          <a:ln>
            <a:noFill/>
          </a:ln>
        </p:spPr>
      </p:pic>
      <p:pic>
        <p:nvPicPr>
          <p:cNvPr id="36" name="Google Shape;36;p1"/>
          <p:cNvPicPr preferRelativeResize="0"/>
          <p:nvPr/>
        </p:nvPicPr>
        <p:blipFill rotWithShape="1">
          <a:blip r:embed="rId7">
            <a:alphaModFix/>
          </a:blip>
          <a:srcRect b="59037" l="65753" r="3733" t="25409"/>
          <a:stretch/>
        </p:blipFill>
        <p:spPr>
          <a:xfrm>
            <a:off x="7374668" y="1254189"/>
            <a:ext cx="1274779" cy="487359"/>
          </a:xfrm>
          <a:prstGeom prst="rect">
            <a:avLst/>
          </a:prstGeom>
          <a:noFill/>
          <a:ln>
            <a:noFill/>
          </a:ln>
        </p:spPr>
      </p:pic>
      <p:pic>
        <p:nvPicPr>
          <p:cNvPr id="37" name="Google Shape;37;p1"/>
          <p:cNvPicPr preferRelativeResize="0"/>
          <p:nvPr/>
        </p:nvPicPr>
        <p:blipFill rotWithShape="1">
          <a:blip r:embed="rId8">
            <a:alphaModFix/>
          </a:blip>
          <a:srcRect b="37684" l="37846" r="31639" t="46763"/>
          <a:stretch/>
        </p:blipFill>
        <p:spPr>
          <a:xfrm rot="10800000">
            <a:off x="2442483" y="4830878"/>
            <a:ext cx="1730394" cy="661546"/>
          </a:xfrm>
          <a:prstGeom prst="rect">
            <a:avLst/>
          </a:prstGeom>
          <a:noFill/>
          <a:ln>
            <a:noFill/>
          </a:ln>
        </p:spPr>
      </p:pic>
      <p:pic>
        <p:nvPicPr>
          <p:cNvPr id="38" name="Google Shape;38;p1"/>
          <p:cNvPicPr preferRelativeResize="0"/>
          <p:nvPr/>
        </p:nvPicPr>
        <p:blipFill rotWithShape="1">
          <a:blip r:embed="rId9">
            <a:alphaModFix/>
          </a:blip>
          <a:srcRect b="24771" l="3743" r="65742" t="59676"/>
          <a:stretch/>
        </p:blipFill>
        <p:spPr>
          <a:xfrm>
            <a:off x="2990421" y="1387352"/>
            <a:ext cx="839432" cy="320922"/>
          </a:xfrm>
          <a:prstGeom prst="rect">
            <a:avLst/>
          </a:prstGeom>
          <a:noFill/>
          <a:ln>
            <a:noFill/>
          </a:ln>
        </p:spPr>
      </p:pic>
      <p:grpSp>
        <p:nvGrpSpPr>
          <p:cNvPr id="39" name="Google Shape;39;p1"/>
          <p:cNvGrpSpPr/>
          <p:nvPr/>
        </p:nvGrpSpPr>
        <p:grpSpPr>
          <a:xfrm>
            <a:off x="10592798" y="5393572"/>
            <a:ext cx="637407" cy="637407"/>
            <a:chOff x="6993405" y="4150013"/>
            <a:chExt cx="826593" cy="826593"/>
          </a:xfrm>
        </p:grpSpPr>
        <p:pic>
          <p:nvPicPr>
            <p:cNvPr id="40" name="Google Shape;40;p1"/>
            <p:cNvPicPr preferRelativeResize="0"/>
            <p:nvPr/>
          </p:nvPicPr>
          <p:blipFill rotWithShape="1">
            <a:blip r:embed="rId10">
              <a:alphaModFix/>
            </a:blip>
            <a:srcRect b="0" l="0" r="0" t="0"/>
            <a:stretch/>
          </p:blipFill>
          <p:spPr>
            <a:xfrm>
              <a:off x="6993405" y="4150013"/>
              <a:ext cx="826593" cy="826593"/>
            </a:xfrm>
            <a:prstGeom prst="rect">
              <a:avLst/>
            </a:prstGeom>
            <a:noFill/>
            <a:ln>
              <a:noFill/>
            </a:ln>
          </p:spPr>
        </p:pic>
        <p:sp>
          <p:nvSpPr>
            <p:cNvPr id="41" name="Google Shape;41;p1"/>
            <p:cNvSpPr txBox="1"/>
            <p:nvPr/>
          </p:nvSpPr>
          <p:spPr>
            <a:xfrm>
              <a:off x="7114766" y="4301699"/>
              <a:ext cx="583869" cy="5420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rgbClr val="A11B1B"/>
                  </a:solidFill>
                  <a:latin typeface="Arial"/>
                  <a:ea typeface="Arial"/>
                  <a:cs typeface="Arial"/>
                  <a:sym typeface="Arial"/>
                </a:rPr>
                <a:t>中华文化</a:t>
              </a:r>
              <a:endParaRPr/>
            </a:p>
          </p:txBody>
        </p:sp>
      </p:grpSp>
      <p:pic>
        <p:nvPicPr>
          <p:cNvPr id="42" name="Google Shape;42;p1"/>
          <p:cNvPicPr preferRelativeResize="0"/>
          <p:nvPr/>
        </p:nvPicPr>
        <p:blipFill rotWithShape="1">
          <a:blip r:embed="rId11">
            <a:alphaModFix/>
          </a:blip>
          <a:srcRect b="3829" l="52089" r="11550" t="4907"/>
          <a:stretch/>
        </p:blipFill>
        <p:spPr>
          <a:xfrm>
            <a:off x="-4789" y="904796"/>
            <a:ext cx="1944707" cy="4881310"/>
          </a:xfrm>
          <a:prstGeom prst="rect">
            <a:avLst/>
          </a:prstGeom>
          <a:noFill/>
          <a:ln>
            <a:noFill/>
          </a:ln>
        </p:spPr>
      </p:pic>
      <p:pic>
        <p:nvPicPr>
          <p:cNvPr id="43" name="Google Shape;43;p1"/>
          <p:cNvPicPr preferRelativeResize="0"/>
          <p:nvPr/>
        </p:nvPicPr>
        <p:blipFill rotWithShape="1">
          <a:blip r:embed="rId12">
            <a:alphaModFix/>
          </a:blip>
          <a:srcRect b="3160" l="13056" r="47946" t="2228"/>
          <a:stretch/>
        </p:blipFill>
        <p:spPr>
          <a:xfrm>
            <a:off x="10215846" y="904796"/>
            <a:ext cx="1994842" cy="4839902"/>
          </a:xfrm>
          <a:prstGeom prst="rect">
            <a:avLst/>
          </a:prstGeom>
          <a:noFill/>
          <a:ln>
            <a:noFill/>
          </a:ln>
        </p:spPr>
      </p:pic>
      <p:sp>
        <p:nvSpPr>
          <p:cNvPr id="44" name="Google Shape;44;p1"/>
          <p:cNvSpPr/>
          <p:nvPr/>
        </p:nvSpPr>
        <p:spPr>
          <a:xfrm>
            <a:off x="1818885" y="1931940"/>
            <a:ext cx="8169235" cy="27392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EDD686"/>
                </a:solidFill>
                <a:latin typeface="Arial"/>
                <a:ea typeface="Arial"/>
                <a:cs typeface="Arial"/>
                <a:sym typeface="Arial"/>
              </a:rPr>
              <a:t>JingjuMel: </a:t>
            </a:r>
            <a:r>
              <a:rPr b="1" i="0" lang="en-US" sz="2800" u="none" cap="none" strike="noStrike">
                <a:solidFill>
                  <a:srgbClr val="EDD686"/>
                </a:solidFill>
                <a:latin typeface="Arial"/>
                <a:ea typeface="Arial"/>
                <a:cs typeface="Arial"/>
                <a:sym typeface="Arial"/>
              </a:rPr>
              <a:t>the melodic patterns in different performance dimensions: role type, Shengqiang, banshi</a:t>
            </a:r>
            <a:endParaRPr b="1" i="0" sz="2800" u="none" cap="none" strike="noStrike">
              <a:solidFill>
                <a:srgbClr val="EDD686"/>
              </a:solidFill>
              <a:latin typeface="Arial"/>
              <a:ea typeface="Arial"/>
              <a:cs typeface="Arial"/>
              <a:sym typeface="Arial"/>
            </a:endParaRPr>
          </a:p>
          <a:p>
            <a:pPr indent="0" lvl="0" marL="0" marR="0" rtl="0" algn="ctr">
              <a:spcBef>
                <a:spcPts val="0"/>
              </a:spcBef>
              <a:spcAft>
                <a:spcPts val="0"/>
              </a:spcAft>
              <a:buNone/>
            </a:pPr>
            <a:r>
              <a:t/>
            </a:r>
            <a:endParaRPr b="1" i="0" sz="2800" u="none" cap="none" strike="noStrike">
              <a:solidFill>
                <a:srgbClr val="EDD686"/>
              </a:solidFill>
              <a:latin typeface="Arial"/>
              <a:ea typeface="Arial"/>
              <a:cs typeface="Arial"/>
              <a:sym typeface="Arial"/>
            </a:endParaRPr>
          </a:p>
          <a:p>
            <a:pPr indent="0" lvl="0" marL="0" marR="0" rtl="0" algn="ctr">
              <a:spcBef>
                <a:spcPts val="0"/>
              </a:spcBef>
              <a:spcAft>
                <a:spcPts val="0"/>
              </a:spcAft>
              <a:buNone/>
            </a:pPr>
            <a:r>
              <a:t/>
            </a:r>
            <a:endParaRPr b="1" i="0" sz="2800" u="none" cap="none" strike="noStrike">
              <a:solidFill>
                <a:srgbClr val="EDD686"/>
              </a:solidFill>
              <a:latin typeface="Arial"/>
              <a:ea typeface="Arial"/>
              <a:cs typeface="Arial"/>
              <a:sym typeface="Arial"/>
            </a:endParaRPr>
          </a:p>
          <a:p>
            <a:pPr indent="0" lvl="0" marL="0" marR="0" rtl="0" algn="ctr">
              <a:spcBef>
                <a:spcPts val="0"/>
              </a:spcBef>
              <a:spcAft>
                <a:spcPts val="0"/>
              </a:spcAft>
              <a:buNone/>
            </a:pPr>
            <a:r>
              <a:rPr b="0" i="0" lang="en-US" sz="2800" u="none" cap="none" strike="noStrike">
                <a:solidFill>
                  <a:srgbClr val="EDD686"/>
                </a:solidFill>
                <a:latin typeface="Arial"/>
                <a:ea typeface="Arial"/>
                <a:cs typeface="Arial"/>
                <a:sym typeface="Arial"/>
              </a:rPr>
              <a:t>Mario Ortega García, Qin Liu</a:t>
            </a:r>
            <a:endParaRPr b="0" i="0" sz="2800" u="none" cap="none" strike="noStrike">
              <a:solidFill>
                <a:srgbClr val="EDD686"/>
              </a:solidFill>
              <a:latin typeface="Arial"/>
              <a:ea typeface="Arial"/>
              <a:cs typeface="Arial"/>
              <a:sym typeface="Arial"/>
            </a:endParaRPr>
          </a:p>
        </p:txBody>
      </p:sp>
    </p:spTree>
  </p:cSld>
  <p:clrMapOvr>
    <a:masterClrMapping/>
  </p:clrMapOvr>
  <p:transition advTm="4000"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
                                        </p:tgtEl>
                                        <p:attrNameLst>
                                          <p:attrName>style.visibility</p:attrName>
                                        </p:attrNameLst>
                                      </p:cBhvr>
                                      <p:to>
                                        <p:strVal val="visible"/>
                                      </p:to>
                                    </p:set>
                                    <p:animEffect filter="fade" transition="in">
                                      <p:cBhvr>
                                        <p:cTn dur="500"/>
                                        <p:tgtEl>
                                          <p:spTgt spid="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
                                        </p:tgtEl>
                                        <p:attrNameLst>
                                          <p:attrName>style.visibility</p:attrName>
                                        </p:attrNameLst>
                                      </p:cBhvr>
                                      <p:to>
                                        <p:strVal val="visible"/>
                                      </p:to>
                                    </p:set>
                                    <p:animEffect filter="fade" transition="in">
                                      <p:cBhvr>
                                        <p:cTn dur="1000"/>
                                        <p:tgtEl>
                                          <p:spTgt spid="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
                                        </p:tgtEl>
                                        <p:attrNameLst>
                                          <p:attrName>style.visibility</p:attrName>
                                        </p:attrNameLst>
                                      </p:cBhvr>
                                      <p:to>
                                        <p:strVal val="visible"/>
                                      </p:to>
                                    </p:set>
                                    <p:animEffect filter="fade" transition="in">
                                      <p:cBhvr>
                                        <p:cTn dur="500"/>
                                        <p:tgtEl>
                                          <p:spTgt spid="33"/>
                                        </p:tgtEl>
                                      </p:cBhvr>
                                    </p:animEffect>
                                  </p:childTnLst>
                                </p:cTn>
                              </p:par>
                              <p:par>
                                <p:cTn fill="hold" nodeType="withEffect" presetClass="entr" presetID="10" presetSubtype="0">
                                  <p:stCondLst>
                                    <p:cond delay="0"/>
                                  </p:stCondLst>
                                  <p:childTnLst>
                                    <p:set>
                                      <p:cBhvr>
                                        <p:cTn dur="1" fill="hold">
                                          <p:stCondLst>
                                            <p:cond delay="0"/>
                                          </p:stCondLst>
                                        </p:cTn>
                                        <p:tgtEl>
                                          <p:spTgt spid="34"/>
                                        </p:tgtEl>
                                        <p:attrNameLst>
                                          <p:attrName>style.visibility</p:attrName>
                                        </p:attrNameLst>
                                      </p:cBhvr>
                                      <p:to>
                                        <p:strVal val="visible"/>
                                      </p:to>
                                    </p:set>
                                    <p:animEffect filter="fade" transition="in">
                                      <p:cBhvr>
                                        <p:cTn dur="500"/>
                                        <p:tgtEl>
                                          <p:spTgt spid="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
                                        </p:tgtEl>
                                        <p:attrNameLst>
                                          <p:attrName>style.visibility</p:attrName>
                                        </p:attrNameLst>
                                      </p:cBhvr>
                                      <p:to>
                                        <p:strVal val="visible"/>
                                      </p:to>
                                    </p:set>
                                    <p:animEffect filter="fade" transition="in">
                                      <p:cBhvr>
                                        <p:cTn dur="1000"/>
                                        <p:tgtEl>
                                          <p:spTgt spid="42"/>
                                        </p:tgtEl>
                                      </p:cBhvr>
                                    </p:animEffect>
                                  </p:childTnLst>
                                </p:cTn>
                              </p:par>
                              <p:par>
                                <p:cTn fill="hold" nodeType="withEffect" presetClass="entr" presetID="10" presetSubtype="0">
                                  <p:stCondLst>
                                    <p:cond delay="0"/>
                                  </p:stCondLst>
                                  <p:childTnLst>
                                    <p:set>
                                      <p:cBhvr>
                                        <p:cTn dur="1" fill="hold">
                                          <p:stCondLst>
                                            <p:cond delay="0"/>
                                          </p:stCondLst>
                                        </p:cTn>
                                        <p:tgtEl>
                                          <p:spTgt spid="43"/>
                                        </p:tgtEl>
                                        <p:attrNameLst>
                                          <p:attrName>style.visibility</p:attrName>
                                        </p:attrNameLst>
                                      </p:cBhvr>
                                      <p:to>
                                        <p:strVal val="visible"/>
                                      </p:to>
                                    </p:set>
                                    <p:animEffect filter="fade" transition="in">
                                      <p:cBhvr>
                                        <p:cTn dur="1000"/>
                                        <p:tgtEl>
                                          <p:spTgt spid="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p:tgtEl>
                                          <p:spTgt spid="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p:tgtEl>
                                          <p:spTgt spid="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p:tgtEl>
                                          <p:spTgt spid="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
                                        </p:tgtEl>
                                        <p:attrNameLst>
                                          <p:attrName>style.visibility</p:attrName>
                                        </p:attrNameLst>
                                      </p:cBhvr>
                                      <p:to>
                                        <p:strVal val="visible"/>
                                      </p:to>
                                    </p:set>
                                    <p:animEffect filter="fade" transition="in">
                                      <p:cBhvr>
                                        <p:cTn dur="500"/>
                                        <p:tgtEl>
                                          <p:spTgt spid="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grpSp>
        <p:nvGrpSpPr>
          <p:cNvPr id="176" name="Google Shape;176;p10"/>
          <p:cNvGrpSpPr/>
          <p:nvPr/>
        </p:nvGrpSpPr>
        <p:grpSpPr>
          <a:xfrm>
            <a:off x="557282" y="372296"/>
            <a:ext cx="3313964" cy="596184"/>
            <a:chOff x="4948744" y="1411758"/>
            <a:chExt cx="3313964" cy="596184"/>
          </a:xfrm>
        </p:grpSpPr>
        <p:sp>
          <p:nvSpPr>
            <p:cNvPr id="177" name="Google Shape;177;p10"/>
            <p:cNvSpPr/>
            <p:nvPr/>
          </p:nvSpPr>
          <p:spPr>
            <a:xfrm>
              <a:off x="5622242" y="1411758"/>
              <a:ext cx="264046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EDD686"/>
                  </a:solidFill>
                  <a:latin typeface="Arial"/>
                  <a:ea typeface="Arial"/>
                  <a:cs typeface="Arial"/>
                  <a:sym typeface="Arial"/>
                </a:rPr>
                <a:t>Methodology</a:t>
              </a:r>
              <a:endParaRPr/>
            </a:p>
          </p:txBody>
        </p:sp>
        <p:sp>
          <p:nvSpPr>
            <p:cNvPr id="178" name="Google Shape;178;p10"/>
            <p:cNvSpPr/>
            <p:nvPr/>
          </p:nvSpPr>
          <p:spPr>
            <a:xfrm>
              <a:off x="4948744" y="1411758"/>
              <a:ext cx="527086" cy="596184"/>
            </a:xfrm>
            <a:custGeom>
              <a:rect b="b" l="l" r="r" t="t"/>
              <a:pathLst>
                <a:path extrusionOk="0" h="996923" w="881380">
                  <a:moveTo>
                    <a:pt x="488989" y="11412"/>
                  </a:moveTo>
                  <a:lnTo>
                    <a:pt x="821679" y="177756"/>
                  </a:lnTo>
                  <a:cubicBezTo>
                    <a:pt x="858276" y="196055"/>
                    <a:pt x="881380" y="233438"/>
                    <a:pt x="881380" y="274355"/>
                  </a:cubicBezTo>
                  <a:lnTo>
                    <a:pt x="881380" y="722570"/>
                  </a:lnTo>
                  <a:cubicBezTo>
                    <a:pt x="881380" y="763487"/>
                    <a:pt x="858276" y="800870"/>
                    <a:pt x="821679" y="819168"/>
                  </a:cubicBezTo>
                  <a:lnTo>
                    <a:pt x="488989" y="985513"/>
                  </a:lnTo>
                  <a:cubicBezTo>
                    <a:pt x="458561" y="1000727"/>
                    <a:pt x="422819" y="1000727"/>
                    <a:pt x="392391" y="985513"/>
                  </a:cubicBezTo>
                  <a:lnTo>
                    <a:pt x="59701" y="819168"/>
                  </a:lnTo>
                  <a:cubicBezTo>
                    <a:pt x="23104" y="800870"/>
                    <a:pt x="0" y="763487"/>
                    <a:pt x="0" y="722570"/>
                  </a:cubicBezTo>
                  <a:lnTo>
                    <a:pt x="0" y="274355"/>
                  </a:lnTo>
                  <a:cubicBezTo>
                    <a:pt x="0" y="233438"/>
                    <a:pt x="23104" y="196055"/>
                    <a:pt x="59701" y="177756"/>
                  </a:cubicBezTo>
                  <a:lnTo>
                    <a:pt x="392391" y="11412"/>
                  </a:lnTo>
                  <a:cubicBezTo>
                    <a:pt x="422819" y="-3803"/>
                    <a:pt x="458561" y="-3803"/>
                    <a:pt x="488989" y="11412"/>
                  </a:cubicBezTo>
                </a:path>
              </a:pathLst>
            </a:custGeom>
            <a:gradFill>
              <a:gsLst>
                <a:gs pos="0">
                  <a:srgbClr val="AA2323"/>
                </a:gs>
                <a:gs pos="50000">
                  <a:srgbClr val="A11B1B"/>
                </a:gs>
                <a:gs pos="100000">
                  <a:srgbClr val="C00000"/>
                </a:gs>
              </a:gsLst>
              <a:lin ang="18900000" scaled="0"/>
            </a:gradFill>
            <a:ln cap="flat" cmpd="sng" w="1270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EDD686"/>
                  </a:solidFill>
                  <a:latin typeface="Arial"/>
                  <a:ea typeface="Arial"/>
                  <a:cs typeface="Arial"/>
                  <a:sym typeface="Arial"/>
                </a:rPr>
                <a:t>4</a:t>
              </a:r>
              <a:endParaRPr sz="3200">
                <a:solidFill>
                  <a:srgbClr val="EDD686"/>
                </a:solidFill>
                <a:latin typeface="Arial"/>
                <a:ea typeface="Arial"/>
                <a:cs typeface="Arial"/>
                <a:sym typeface="Arial"/>
              </a:endParaRPr>
            </a:p>
          </p:txBody>
        </p:sp>
      </p:grpSp>
      <p:sp>
        <p:nvSpPr>
          <p:cNvPr id="179" name="Google Shape;179;p10"/>
          <p:cNvSpPr/>
          <p:nvPr/>
        </p:nvSpPr>
        <p:spPr>
          <a:xfrm>
            <a:off x="557282" y="968480"/>
            <a:ext cx="6288873" cy="4308295"/>
          </a:xfrm>
          <a:prstGeom prst="rect">
            <a:avLst/>
          </a:prstGeom>
          <a:noFill/>
          <a:ln>
            <a:noFill/>
          </a:ln>
        </p:spPr>
        <p:txBody>
          <a:bodyPr anchorCtr="0" anchor="t" bIns="45700" lIns="91425" spcFirstLastPara="1" rIns="91425" wrap="square" tIns="45700">
            <a:spAutoFit/>
          </a:bodyPr>
          <a:lstStyle/>
          <a:p>
            <a:pPr indent="-342900" lvl="0" marL="342900" marR="0" rtl="0" algn="l">
              <a:lnSpc>
                <a:spcPct val="200000"/>
              </a:lnSpc>
              <a:spcBef>
                <a:spcPts val="0"/>
              </a:spcBef>
              <a:spcAft>
                <a:spcPts val="0"/>
              </a:spcAft>
              <a:buClr>
                <a:srgbClr val="EDD686"/>
              </a:buClr>
              <a:buSzPts val="2000"/>
              <a:buFont typeface="Arial"/>
              <a:buAutoNum type="arabicPeriod"/>
            </a:pPr>
            <a:r>
              <a:rPr lang="en-US" sz="2000">
                <a:solidFill>
                  <a:srgbClr val="EDD686"/>
                </a:solidFill>
                <a:latin typeface="Arial"/>
                <a:ea typeface="Arial"/>
                <a:cs typeface="Arial"/>
                <a:sym typeface="Arial"/>
              </a:rPr>
              <a:t>Make sure that all pieces are in the same key </a:t>
            </a:r>
            <a:endParaRPr/>
          </a:p>
          <a:p>
            <a:pPr indent="-342900" lvl="0" marL="342900" marR="0" rtl="0" algn="l">
              <a:lnSpc>
                <a:spcPct val="200000"/>
              </a:lnSpc>
              <a:spcBef>
                <a:spcPts val="0"/>
              </a:spcBef>
              <a:spcAft>
                <a:spcPts val="0"/>
              </a:spcAft>
              <a:buClr>
                <a:srgbClr val="EDD686"/>
              </a:buClr>
              <a:buSzPts val="2000"/>
              <a:buFont typeface="Arial"/>
              <a:buAutoNum type="arabicPeriod"/>
            </a:pPr>
            <a:r>
              <a:rPr lang="en-US" sz="2000">
                <a:solidFill>
                  <a:srgbClr val="EDD686"/>
                </a:solidFill>
                <a:latin typeface="Arial"/>
                <a:ea typeface="Arial"/>
                <a:cs typeface="Arial"/>
                <a:sym typeface="Arial"/>
              </a:rPr>
              <a:t>Develop an algorithm that can extract the most common melody of each piece</a:t>
            </a:r>
            <a:endParaRPr/>
          </a:p>
          <a:p>
            <a:pPr indent="-342900" lvl="0" marL="342900" marR="0" rtl="0" algn="l">
              <a:lnSpc>
                <a:spcPct val="200000"/>
              </a:lnSpc>
              <a:spcBef>
                <a:spcPts val="0"/>
              </a:spcBef>
              <a:spcAft>
                <a:spcPts val="0"/>
              </a:spcAft>
              <a:buClr>
                <a:srgbClr val="EDD686"/>
              </a:buClr>
              <a:buSzPts val="2000"/>
              <a:buFont typeface="Arial"/>
              <a:buAutoNum type="arabicPeriod"/>
            </a:pPr>
            <a:r>
              <a:rPr lang="en-US" sz="2000">
                <a:solidFill>
                  <a:srgbClr val="EDD686"/>
                </a:solidFill>
                <a:latin typeface="Arial"/>
                <a:ea typeface="Arial"/>
                <a:cs typeface="Arial"/>
                <a:sym typeface="Arial"/>
              </a:rPr>
              <a:t>Search for matches across the dataset</a:t>
            </a:r>
            <a:endParaRPr/>
          </a:p>
          <a:p>
            <a:pPr indent="-342900" lvl="0" marL="342900" marR="0" rtl="0" algn="l">
              <a:lnSpc>
                <a:spcPct val="200000"/>
              </a:lnSpc>
              <a:spcBef>
                <a:spcPts val="0"/>
              </a:spcBef>
              <a:spcAft>
                <a:spcPts val="0"/>
              </a:spcAft>
              <a:buClr>
                <a:srgbClr val="EDD686"/>
              </a:buClr>
              <a:buSzPts val="2000"/>
              <a:buFont typeface="Arial"/>
              <a:buAutoNum type="arabicPeriod"/>
            </a:pPr>
            <a:r>
              <a:rPr lang="en-US" sz="2000">
                <a:solidFill>
                  <a:srgbClr val="EDD686"/>
                </a:solidFill>
                <a:latin typeface="Arial"/>
                <a:ea typeface="Arial"/>
                <a:cs typeface="Arial"/>
                <a:sym typeface="Arial"/>
              </a:rPr>
              <a:t>Consider the classification of the pieces with matching melodies</a:t>
            </a:r>
            <a:endParaRPr/>
          </a:p>
          <a:p>
            <a:pPr indent="-342900" lvl="0" marL="342900" marR="0" rtl="0" algn="l">
              <a:lnSpc>
                <a:spcPct val="200000"/>
              </a:lnSpc>
              <a:spcBef>
                <a:spcPts val="0"/>
              </a:spcBef>
              <a:spcAft>
                <a:spcPts val="0"/>
              </a:spcAft>
              <a:buClr>
                <a:srgbClr val="EDD686"/>
              </a:buClr>
              <a:buSzPts val="2000"/>
              <a:buFont typeface="Arial"/>
              <a:buAutoNum type="arabicPeriod"/>
            </a:pPr>
            <a:r>
              <a:rPr lang="en-US" sz="2000">
                <a:solidFill>
                  <a:srgbClr val="EDD686"/>
                </a:solidFill>
                <a:latin typeface="Arial"/>
                <a:ea typeface="Arial"/>
                <a:cs typeface="Arial"/>
                <a:sym typeface="Arial"/>
              </a:rPr>
              <a:t>Discuss and interpret the results</a:t>
            </a:r>
            <a:endParaRPr/>
          </a:p>
        </p:txBody>
      </p:sp>
      <p:pic>
        <p:nvPicPr>
          <p:cNvPr descr="A person holding a fan&#10;&#10;Description automatically generated" id="180" name="Google Shape;180;p10"/>
          <p:cNvPicPr preferRelativeResize="0"/>
          <p:nvPr/>
        </p:nvPicPr>
        <p:blipFill rotWithShape="1">
          <a:blip r:embed="rId3">
            <a:alphaModFix/>
          </a:blip>
          <a:srcRect b="0" l="0" r="0" t="0"/>
          <a:stretch/>
        </p:blipFill>
        <p:spPr>
          <a:xfrm>
            <a:off x="6518550" y="2219618"/>
            <a:ext cx="5444578" cy="3057157"/>
          </a:xfrm>
          <a:prstGeom prst="rect">
            <a:avLst/>
          </a:prstGeom>
          <a:noFill/>
          <a:ln>
            <a:noFill/>
          </a:ln>
        </p:spPr>
      </p:pic>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grpSp>
        <p:nvGrpSpPr>
          <p:cNvPr id="186" name="Google Shape;186;p11"/>
          <p:cNvGrpSpPr/>
          <p:nvPr/>
        </p:nvGrpSpPr>
        <p:grpSpPr>
          <a:xfrm>
            <a:off x="557282" y="372296"/>
            <a:ext cx="3900472" cy="596184"/>
            <a:chOff x="4948744" y="1411758"/>
            <a:chExt cx="3900472" cy="596184"/>
          </a:xfrm>
        </p:grpSpPr>
        <p:sp>
          <p:nvSpPr>
            <p:cNvPr id="187" name="Google Shape;187;p11"/>
            <p:cNvSpPr/>
            <p:nvPr/>
          </p:nvSpPr>
          <p:spPr>
            <a:xfrm>
              <a:off x="5622242" y="1411758"/>
              <a:ext cx="322697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EDD686"/>
                  </a:solidFill>
                  <a:latin typeface="Arial"/>
                  <a:ea typeface="Arial"/>
                  <a:cs typeface="Arial"/>
                  <a:sym typeface="Arial"/>
                </a:rPr>
                <a:t>Expected Results</a:t>
              </a:r>
              <a:endParaRPr b="1" sz="2800">
                <a:solidFill>
                  <a:srgbClr val="EDD686"/>
                </a:solidFill>
                <a:latin typeface="Arial"/>
                <a:ea typeface="Arial"/>
                <a:cs typeface="Arial"/>
                <a:sym typeface="Arial"/>
              </a:endParaRPr>
            </a:p>
          </p:txBody>
        </p:sp>
        <p:sp>
          <p:nvSpPr>
            <p:cNvPr id="188" name="Google Shape;188;p11"/>
            <p:cNvSpPr/>
            <p:nvPr/>
          </p:nvSpPr>
          <p:spPr>
            <a:xfrm>
              <a:off x="4948744" y="1411758"/>
              <a:ext cx="527086" cy="596184"/>
            </a:xfrm>
            <a:custGeom>
              <a:rect b="b" l="l" r="r" t="t"/>
              <a:pathLst>
                <a:path extrusionOk="0" h="996923" w="881380">
                  <a:moveTo>
                    <a:pt x="488989" y="11412"/>
                  </a:moveTo>
                  <a:lnTo>
                    <a:pt x="821679" y="177756"/>
                  </a:lnTo>
                  <a:cubicBezTo>
                    <a:pt x="858276" y="196055"/>
                    <a:pt x="881380" y="233438"/>
                    <a:pt x="881380" y="274355"/>
                  </a:cubicBezTo>
                  <a:lnTo>
                    <a:pt x="881380" y="722570"/>
                  </a:lnTo>
                  <a:cubicBezTo>
                    <a:pt x="881380" y="763487"/>
                    <a:pt x="858276" y="800870"/>
                    <a:pt x="821679" y="819168"/>
                  </a:cubicBezTo>
                  <a:lnTo>
                    <a:pt x="488989" y="985513"/>
                  </a:lnTo>
                  <a:cubicBezTo>
                    <a:pt x="458561" y="1000727"/>
                    <a:pt x="422819" y="1000727"/>
                    <a:pt x="392391" y="985513"/>
                  </a:cubicBezTo>
                  <a:lnTo>
                    <a:pt x="59701" y="819168"/>
                  </a:lnTo>
                  <a:cubicBezTo>
                    <a:pt x="23104" y="800870"/>
                    <a:pt x="0" y="763487"/>
                    <a:pt x="0" y="722570"/>
                  </a:cubicBezTo>
                  <a:lnTo>
                    <a:pt x="0" y="274355"/>
                  </a:lnTo>
                  <a:cubicBezTo>
                    <a:pt x="0" y="233438"/>
                    <a:pt x="23104" y="196055"/>
                    <a:pt x="59701" y="177756"/>
                  </a:cubicBezTo>
                  <a:lnTo>
                    <a:pt x="392391" y="11412"/>
                  </a:lnTo>
                  <a:cubicBezTo>
                    <a:pt x="422819" y="-3803"/>
                    <a:pt x="458561" y="-3803"/>
                    <a:pt x="488989" y="11412"/>
                  </a:cubicBezTo>
                </a:path>
              </a:pathLst>
            </a:custGeom>
            <a:gradFill>
              <a:gsLst>
                <a:gs pos="0">
                  <a:srgbClr val="AA2323"/>
                </a:gs>
                <a:gs pos="50000">
                  <a:srgbClr val="A11B1B"/>
                </a:gs>
                <a:gs pos="100000">
                  <a:srgbClr val="C00000"/>
                </a:gs>
              </a:gsLst>
              <a:lin ang="18900000" scaled="0"/>
            </a:gradFill>
            <a:ln cap="flat" cmpd="sng" w="1270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EDD686"/>
                  </a:solidFill>
                  <a:latin typeface="Arial"/>
                  <a:ea typeface="Arial"/>
                  <a:cs typeface="Arial"/>
                  <a:sym typeface="Arial"/>
                </a:rPr>
                <a:t>5</a:t>
              </a:r>
              <a:endParaRPr sz="3200">
                <a:solidFill>
                  <a:srgbClr val="EDD686"/>
                </a:solidFill>
                <a:latin typeface="Arial"/>
                <a:ea typeface="Arial"/>
                <a:cs typeface="Arial"/>
                <a:sym typeface="Arial"/>
              </a:endParaRPr>
            </a:p>
          </p:txBody>
        </p:sp>
      </p:grpSp>
      <p:sp>
        <p:nvSpPr>
          <p:cNvPr id="189" name="Google Shape;189;p11"/>
          <p:cNvSpPr txBox="1"/>
          <p:nvPr/>
        </p:nvSpPr>
        <p:spPr>
          <a:xfrm>
            <a:off x="4457754" y="791838"/>
            <a:ext cx="6984603" cy="56938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EDD686"/>
                </a:solidFill>
                <a:latin typeface="Arial"/>
                <a:ea typeface="Arial"/>
                <a:cs typeface="Arial"/>
                <a:sym typeface="Arial"/>
              </a:rPr>
              <a:t>Ideally:</a:t>
            </a:r>
            <a:endParaRPr/>
          </a:p>
          <a:p>
            <a:pPr indent="-457200" lvl="0" marL="457200" marR="0" rtl="0" algn="l">
              <a:spcBef>
                <a:spcPts val="0"/>
              </a:spcBef>
              <a:spcAft>
                <a:spcPts val="0"/>
              </a:spcAft>
              <a:buClr>
                <a:srgbClr val="EDD686"/>
              </a:buClr>
              <a:buSzPts val="2800"/>
              <a:buFont typeface="Arial"/>
              <a:buChar char="•"/>
            </a:pPr>
            <a:r>
              <a:rPr lang="en-US" sz="2800">
                <a:solidFill>
                  <a:srgbClr val="EDD686"/>
                </a:solidFill>
                <a:latin typeface="Arial"/>
                <a:ea typeface="Arial"/>
                <a:cs typeface="Arial"/>
                <a:sym typeface="Arial"/>
              </a:rPr>
              <a:t>Pieces with matching melodies should belong to similar classification groups</a:t>
            </a:r>
            <a:endParaRPr/>
          </a:p>
          <a:p>
            <a:pPr indent="-279400" lvl="0" marL="457200" marR="0" rtl="0" algn="l">
              <a:spcBef>
                <a:spcPts val="0"/>
              </a:spcBef>
              <a:spcAft>
                <a:spcPts val="0"/>
              </a:spcAft>
              <a:buClr>
                <a:schemeClr val="dk1"/>
              </a:buClr>
              <a:buSzPts val="2800"/>
              <a:buFont typeface="Arial"/>
              <a:buNone/>
            </a:pPr>
            <a:r>
              <a:t/>
            </a:r>
            <a:endParaRPr sz="2800">
              <a:solidFill>
                <a:srgbClr val="EDD686"/>
              </a:solidFill>
              <a:latin typeface="Arial"/>
              <a:ea typeface="Arial"/>
              <a:cs typeface="Arial"/>
              <a:sym typeface="Arial"/>
            </a:endParaRPr>
          </a:p>
          <a:p>
            <a:pPr indent="-457200" lvl="0" marL="457200" marR="0" rtl="0" algn="l">
              <a:spcBef>
                <a:spcPts val="0"/>
              </a:spcBef>
              <a:spcAft>
                <a:spcPts val="0"/>
              </a:spcAft>
              <a:buClr>
                <a:srgbClr val="EDD686"/>
              </a:buClr>
              <a:buSzPts val="2800"/>
              <a:buFont typeface="Arial"/>
              <a:buChar char="•"/>
            </a:pPr>
            <a:r>
              <a:rPr lang="en-US" sz="2800">
                <a:solidFill>
                  <a:srgbClr val="EDD686"/>
                </a:solidFill>
                <a:latin typeface="Arial"/>
                <a:ea typeface="Arial"/>
                <a:cs typeface="Arial"/>
                <a:sym typeface="Arial"/>
              </a:rPr>
              <a:t>The most prominent melody of each piece should follow a contour related to their “shengqiang” </a:t>
            </a:r>
            <a:endParaRPr/>
          </a:p>
          <a:p>
            <a:pPr indent="-279400" lvl="0" marL="457200" marR="0" rtl="0" algn="l">
              <a:spcBef>
                <a:spcPts val="0"/>
              </a:spcBef>
              <a:spcAft>
                <a:spcPts val="0"/>
              </a:spcAft>
              <a:buClr>
                <a:schemeClr val="dk1"/>
              </a:buClr>
              <a:buSzPts val="2800"/>
              <a:buFont typeface="Arial"/>
              <a:buNone/>
            </a:pPr>
            <a:r>
              <a:t/>
            </a:r>
            <a:endParaRPr sz="2800">
              <a:solidFill>
                <a:srgbClr val="EDD686"/>
              </a:solidFill>
              <a:latin typeface="Arial"/>
              <a:ea typeface="Arial"/>
              <a:cs typeface="Arial"/>
              <a:sym typeface="Arial"/>
            </a:endParaRPr>
          </a:p>
          <a:p>
            <a:pPr indent="-457200" lvl="0" marL="457200" marR="0" rtl="0" algn="l">
              <a:spcBef>
                <a:spcPts val="0"/>
              </a:spcBef>
              <a:spcAft>
                <a:spcPts val="0"/>
              </a:spcAft>
              <a:buClr>
                <a:srgbClr val="EDD686"/>
              </a:buClr>
              <a:buSzPts val="2800"/>
              <a:buFont typeface="Arial"/>
              <a:buChar char="•"/>
            </a:pPr>
            <a:r>
              <a:rPr lang="en-US" sz="2800">
                <a:solidFill>
                  <a:srgbClr val="EDD686"/>
                </a:solidFill>
                <a:latin typeface="Arial"/>
                <a:ea typeface="Arial"/>
                <a:cs typeface="Arial"/>
                <a:sym typeface="Arial"/>
              </a:rPr>
              <a:t>Other patterns will be found with regards to role types, but not “banshi”</a:t>
            </a:r>
            <a:endParaRPr/>
          </a:p>
          <a:p>
            <a:pPr indent="-279400" lvl="0" marL="457200" marR="0" rtl="0" algn="l">
              <a:spcBef>
                <a:spcPts val="0"/>
              </a:spcBef>
              <a:spcAft>
                <a:spcPts val="0"/>
              </a:spcAft>
              <a:buClr>
                <a:schemeClr val="dk1"/>
              </a:buClr>
              <a:buSzPts val="2800"/>
              <a:buFont typeface="Arial"/>
              <a:buNone/>
            </a:pPr>
            <a:r>
              <a:t/>
            </a:r>
            <a:endParaRPr sz="2800">
              <a:solidFill>
                <a:srgbClr val="EDD686"/>
              </a:solidFill>
              <a:latin typeface="Arial"/>
              <a:ea typeface="Arial"/>
              <a:cs typeface="Arial"/>
              <a:sym typeface="Arial"/>
            </a:endParaRPr>
          </a:p>
        </p:txBody>
      </p:sp>
      <p:pic>
        <p:nvPicPr>
          <p:cNvPr descr="A person in a garment holding a stick&#10;&#10;Description automatically generated" id="190" name="Google Shape;190;p11"/>
          <p:cNvPicPr preferRelativeResize="0"/>
          <p:nvPr/>
        </p:nvPicPr>
        <p:blipFill rotWithShape="1">
          <a:blip r:embed="rId3">
            <a:alphaModFix/>
          </a:blip>
          <a:srcRect b="0" l="0" r="0" t="0"/>
          <a:stretch/>
        </p:blipFill>
        <p:spPr>
          <a:xfrm>
            <a:off x="196850" y="1152150"/>
            <a:ext cx="4483100" cy="4178300"/>
          </a:xfrm>
          <a:prstGeom prst="rect">
            <a:avLst/>
          </a:prstGeom>
          <a:noFill/>
          <a:ln>
            <a:noFill/>
          </a:ln>
        </p:spPr>
      </p:pic>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grpSp>
        <p:nvGrpSpPr>
          <p:cNvPr id="196" name="Google Shape;196;p12"/>
          <p:cNvGrpSpPr/>
          <p:nvPr/>
        </p:nvGrpSpPr>
        <p:grpSpPr>
          <a:xfrm>
            <a:off x="2138317" y="902043"/>
            <a:ext cx="8472534" cy="5140411"/>
            <a:chOff x="991417" y="607179"/>
            <a:chExt cx="9714089" cy="1260469"/>
          </a:xfrm>
        </p:grpSpPr>
        <p:sp>
          <p:nvSpPr>
            <p:cNvPr id="197" name="Google Shape;197;p12"/>
            <p:cNvSpPr txBox="1"/>
            <p:nvPr/>
          </p:nvSpPr>
          <p:spPr>
            <a:xfrm>
              <a:off x="991417" y="1221317"/>
              <a:ext cx="971408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EDD686"/>
                  </a:solidFill>
                  <a:latin typeface="Arial"/>
                  <a:ea typeface="Arial"/>
                  <a:cs typeface="Arial"/>
                  <a:sym typeface="Arial"/>
                </a:rPr>
                <a:t>Thanks for your listening!</a:t>
              </a:r>
              <a:endParaRPr b="1" sz="3600">
                <a:solidFill>
                  <a:srgbClr val="EDD686"/>
                </a:solidFill>
                <a:latin typeface="Arial"/>
                <a:ea typeface="Arial"/>
                <a:cs typeface="Arial"/>
                <a:sym typeface="Arial"/>
              </a:endParaRPr>
            </a:p>
          </p:txBody>
        </p:sp>
        <p:sp>
          <p:nvSpPr>
            <p:cNvPr id="198" name="Google Shape;198;p12"/>
            <p:cNvSpPr txBox="1"/>
            <p:nvPr/>
          </p:nvSpPr>
          <p:spPr>
            <a:xfrm>
              <a:off x="1539707" y="607179"/>
              <a:ext cx="797869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EDD686"/>
                  </a:solidFill>
                  <a:latin typeface="Arial"/>
                  <a:ea typeface="Arial"/>
                  <a:cs typeface="Arial"/>
                  <a:sym typeface="Arial"/>
                </a:rPr>
                <a:t>Q&amp;A</a:t>
              </a:r>
              <a:endParaRPr b="1" sz="4800">
                <a:solidFill>
                  <a:srgbClr val="EDD686"/>
                </a:solidFill>
                <a:latin typeface="Arial"/>
                <a:ea typeface="Arial"/>
                <a:cs typeface="Arial"/>
                <a:sym typeface="Arial"/>
              </a:endParaRPr>
            </a:p>
          </p:txBody>
        </p:sp>
      </p:grpSp>
      <p:pic>
        <p:nvPicPr>
          <p:cNvPr id="199" name="Google Shape;199;p12"/>
          <p:cNvPicPr preferRelativeResize="0"/>
          <p:nvPr/>
        </p:nvPicPr>
        <p:blipFill rotWithShape="1">
          <a:blip r:embed="rId3">
            <a:alphaModFix/>
          </a:blip>
          <a:srcRect b="0" l="0" r="0" t="0"/>
          <a:stretch/>
        </p:blipFill>
        <p:spPr>
          <a:xfrm>
            <a:off x="0" y="3117322"/>
            <a:ext cx="3644833" cy="3249827"/>
          </a:xfrm>
          <a:prstGeom prst="rect">
            <a:avLst/>
          </a:prstGeom>
          <a:noFill/>
          <a:ln>
            <a:noFill/>
          </a:ln>
        </p:spPr>
      </p:pic>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1500"/>
                                        <p:tgtEl>
                                          <p:spTgt spid="19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pic>
        <p:nvPicPr>
          <p:cNvPr id="50" name="Google Shape;50;p2"/>
          <p:cNvPicPr preferRelativeResize="0"/>
          <p:nvPr/>
        </p:nvPicPr>
        <p:blipFill rotWithShape="1">
          <a:blip r:embed="rId3">
            <a:alphaModFix/>
          </a:blip>
          <a:srcRect b="0" l="0" r="0" t="0"/>
          <a:stretch/>
        </p:blipFill>
        <p:spPr>
          <a:xfrm>
            <a:off x="-2517" y="0"/>
            <a:ext cx="12192000" cy="6857999"/>
          </a:xfrm>
          <a:prstGeom prst="rect">
            <a:avLst/>
          </a:prstGeom>
          <a:noFill/>
          <a:ln>
            <a:noFill/>
          </a:ln>
        </p:spPr>
      </p:pic>
      <p:pic>
        <p:nvPicPr>
          <p:cNvPr id="51" name="Google Shape;51;p2"/>
          <p:cNvPicPr preferRelativeResize="0"/>
          <p:nvPr/>
        </p:nvPicPr>
        <p:blipFill rotWithShape="1">
          <a:blip r:embed="rId4">
            <a:alphaModFix/>
          </a:blip>
          <a:srcRect b="10318" l="0" r="76832" t="50000"/>
          <a:stretch/>
        </p:blipFill>
        <p:spPr>
          <a:xfrm>
            <a:off x="0" y="4258849"/>
            <a:ext cx="2221179" cy="2269447"/>
          </a:xfrm>
          <a:prstGeom prst="rect">
            <a:avLst/>
          </a:prstGeom>
          <a:noFill/>
          <a:ln>
            <a:noFill/>
          </a:ln>
        </p:spPr>
      </p:pic>
      <p:pic>
        <p:nvPicPr>
          <p:cNvPr id="52" name="Google Shape;52;p2"/>
          <p:cNvPicPr preferRelativeResize="0"/>
          <p:nvPr/>
        </p:nvPicPr>
        <p:blipFill rotWithShape="1">
          <a:blip r:embed="rId5">
            <a:alphaModFix/>
          </a:blip>
          <a:srcRect b="0" l="51616" r="0" t="0"/>
          <a:stretch/>
        </p:blipFill>
        <p:spPr>
          <a:xfrm>
            <a:off x="8743" y="521255"/>
            <a:ext cx="2625162" cy="5425756"/>
          </a:xfrm>
          <a:prstGeom prst="rect">
            <a:avLst/>
          </a:prstGeom>
          <a:noFill/>
          <a:ln>
            <a:noFill/>
          </a:ln>
        </p:spPr>
      </p:pic>
      <p:pic>
        <p:nvPicPr>
          <p:cNvPr id="53" name="Google Shape;53;p2"/>
          <p:cNvPicPr preferRelativeResize="0"/>
          <p:nvPr/>
        </p:nvPicPr>
        <p:blipFill rotWithShape="1">
          <a:blip r:embed="rId6">
            <a:alphaModFix/>
          </a:blip>
          <a:srcRect b="54058" l="68784" r="0" t="0"/>
          <a:stretch/>
        </p:blipFill>
        <p:spPr>
          <a:xfrm>
            <a:off x="10161346" y="-6575"/>
            <a:ext cx="2030654" cy="1494308"/>
          </a:xfrm>
          <a:prstGeom prst="rect">
            <a:avLst/>
          </a:prstGeom>
          <a:noFill/>
          <a:ln>
            <a:noFill/>
          </a:ln>
        </p:spPr>
      </p:pic>
      <p:pic>
        <p:nvPicPr>
          <p:cNvPr id="54" name="Google Shape;54;p2"/>
          <p:cNvPicPr preferRelativeResize="0"/>
          <p:nvPr/>
        </p:nvPicPr>
        <p:blipFill rotWithShape="1">
          <a:blip r:embed="rId7">
            <a:alphaModFix/>
          </a:blip>
          <a:srcRect b="0" l="0" r="0" t="81404"/>
          <a:stretch/>
        </p:blipFill>
        <p:spPr>
          <a:xfrm>
            <a:off x="0" y="5730969"/>
            <a:ext cx="12192000" cy="1133605"/>
          </a:xfrm>
          <a:prstGeom prst="rect">
            <a:avLst/>
          </a:prstGeom>
          <a:noFill/>
          <a:ln>
            <a:noFill/>
          </a:ln>
        </p:spPr>
      </p:pic>
      <p:pic>
        <p:nvPicPr>
          <p:cNvPr id="55" name="Google Shape;55;p2"/>
          <p:cNvPicPr preferRelativeResize="0"/>
          <p:nvPr/>
        </p:nvPicPr>
        <p:blipFill rotWithShape="1">
          <a:blip r:embed="rId8">
            <a:alphaModFix/>
          </a:blip>
          <a:srcRect b="59037" l="65753" r="3733" t="25409"/>
          <a:stretch/>
        </p:blipFill>
        <p:spPr>
          <a:xfrm>
            <a:off x="10526008" y="4738787"/>
            <a:ext cx="1274779" cy="487359"/>
          </a:xfrm>
          <a:prstGeom prst="rect">
            <a:avLst/>
          </a:prstGeom>
          <a:noFill/>
          <a:ln>
            <a:noFill/>
          </a:ln>
        </p:spPr>
      </p:pic>
      <p:pic>
        <p:nvPicPr>
          <p:cNvPr id="56" name="Google Shape;56;p2"/>
          <p:cNvPicPr preferRelativeResize="0"/>
          <p:nvPr/>
        </p:nvPicPr>
        <p:blipFill rotWithShape="1">
          <a:blip r:embed="rId9">
            <a:alphaModFix/>
          </a:blip>
          <a:srcRect b="37684" l="37846" r="31639" t="46763"/>
          <a:stretch/>
        </p:blipFill>
        <p:spPr>
          <a:xfrm flipH="1" rot="10800000">
            <a:off x="3155146" y="4701186"/>
            <a:ext cx="1121336" cy="428697"/>
          </a:xfrm>
          <a:prstGeom prst="rect">
            <a:avLst/>
          </a:prstGeom>
          <a:noFill/>
          <a:ln>
            <a:noFill/>
          </a:ln>
        </p:spPr>
      </p:pic>
      <p:pic>
        <p:nvPicPr>
          <p:cNvPr id="57" name="Google Shape;57;p2"/>
          <p:cNvPicPr preferRelativeResize="0"/>
          <p:nvPr/>
        </p:nvPicPr>
        <p:blipFill rotWithShape="1">
          <a:blip r:embed="rId10">
            <a:alphaModFix/>
          </a:blip>
          <a:srcRect b="24771" l="3743" r="65742" t="59676"/>
          <a:stretch/>
        </p:blipFill>
        <p:spPr>
          <a:xfrm>
            <a:off x="2970272" y="962654"/>
            <a:ext cx="1079504" cy="412704"/>
          </a:xfrm>
          <a:prstGeom prst="rect">
            <a:avLst/>
          </a:prstGeom>
          <a:noFill/>
          <a:ln>
            <a:noFill/>
          </a:ln>
        </p:spPr>
      </p:pic>
      <p:grpSp>
        <p:nvGrpSpPr>
          <p:cNvPr id="58" name="Google Shape;58;p2"/>
          <p:cNvGrpSpPr/>
          <p:nvPr/>
        </p:nvGrpSpPr>
        <p:grpSpPr>
          <a:xfrm>
            <a:off x="4391851" y="1642478"/>
            <a:ext cx="1987897" cy="596184"/>
            <a:chOff x="4948744" y="1411758"/>
            <a:chExt cx="1987897" cy="596184"/>
          </a:xfrm>
        </p:grpSpPr>
        <p:sp>
          <p:nvSpPr>
            <p:cNvPr id="59" name="Google Shape;59;p2"/>
            <p:cNvSpPr/>
            <p:nvPr/>
          </p:nvSpPr>
          <p:spPr>
            <a:xfrm>
              <a:off x="5622242" y="1411758"/>
              <a:ext cx="131439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EDD686"/>
                  </a:solidFill>
                  <a:latin typeface="Arial"/>
                  <a:ea typeface="Arial"/>
                  <a:cs typeface="Arial"/>
                  <a:sym typeface="Arial"/>
                </a:rPr>
                <a:t>Origin</a:t>
              </a:r>
              <a:endParaRPr b="1" i="0" sz="2800" u="none" cap="none" strike="noStrike">
                <a:solidFill>
                  <a:srgbClr val="EDD686"/>
                </a:solidFill>
                <a:latin typeface="Arial"/>
                <a:ea typeface="Arial"/>
                <a:cs typeface="Arial"/>
                <a:sym typeface="Arial"/>
              </a:endParaRPr>
            </a:p>
          </p:txBody>
        </p:sp>
        <p:sp>
          <p:nvSpPr>
            <p:cNvPr id="60" name="Google Shape;60;p2"/>
            <p:cNvSpPr/>
            <p:nvPr/>
          </p:nvSpPr>
          <p:spPr>
            <a:xfrm>
              <a:off x="4948744" y="1411758"/>
              <a:ext cx="527086" cy="596184"/>
            </a:xfrm>
            <a:custGeom>
              <a:rect b="b" l="l" r="r" t="t"/>
              <a:pathLst>
                <a:path extrusionOk="0" h="996923" w="881380">
                  <a:moveTo>
                    <a:pt x="488989" y="11412"/>
                  </a:moveTo>
                  <a:lnTo>
                    <a:pt x="821679" y="177756"/>
                  </a:lnTo>
                  <a:cubicBezTo>
                    <a:pt x="858276" y="196055"/>
                    <a:pt x="881380" y="233438"/>
                    <a:pt x="881380" y="274355"/>
                  </a:cubicBezTo>
                  <a:lnTo>
                    <a:pt x="881380" y="722570"/>
                  </a:lnTo>
                  <a:cubicBezTo>
                    <a:pt x="881380" y="763487"/>
                    <a:pt x="858276" y="800870"/>
                    <a:pt x="821679" y="819168"/>
                  </a:cubicBezTo>
                  <a:lnTo>
                    <a:pt x="488989" y="985513"/>
                  </a:lnTo>
                  <a:cubicBezTo>
                    <a:pt x="458561" y="1000727"/>
                    <a:pt x="422819" y="1000727"/>
                    <a:pt x="392391" y="985513"/>
                  </a:cubicBezTo>
                  <a:lnTo>
                    <a:pt x="59701" y="819168"/>
                  </a:lnTo>
                  <a:cubicBezTo>
                    <a:pt x="23104" y="800870"/>
                    <a:pt x="0" y="763487"/>
                    <a:pt x="0" y="722570"/>
                  </a:cubicBezTo>
                  <a:lnTo>
                    <a:pt x="0" y="274355"/>
                  </a:lnTo>
                  <a:cubicBezTo>
                    <a:pt x="0" y="233438"/>
                    <a:pt x="23104" y="196055"/>
                    <a:pt x="59701" y="177756"/>
                  </a:cubicBezTo>
                  <a:lnTo>
                    <a:pt x="392391" y="11412"/>
                  </a:lnTo>
                  <a:cubicBezTo>
                    <a:pt x="422819" y="-3803"/>
                    <a:pt x="458561" y="-3803"/>
                    <a:pt x="488989" y="11412"/>
                  </a:cubicBezTo>
                </a:path>
              </a:pathLst>
            </a:custGeom>
            <a:gradFill>
              <a:gsLst>
                <a:gs pos="0">
                  <a:srgbClr val="AA2323"/>
                </a:gs>
                <a:gs pos="50000">
                  <a:srgbClr val="A11B1B"/>
                </a:gs>
                <a:gs pos="100000">
                  <a:srgbClr val="C00000"/>
                </a:gs>
              </a:gsLst>
              <a:lin ang="18900000" scaled="0"/>
            </a:gradFill>
            <a:ln cap="flat" cmpd="sng" w="1270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rgbClr val="EDD686"/>
                  </a:solidFill>
                  <a:latin typeface="Arial"/>
                  <a:ea typeface="Arial"/>
                  <a:cs typeface="Arial"/>
                  <a:sym typeface="Arial"/>
                </a:rPr>
                <a:t>壹</a:t>
              </a:r>
              <a:endParaRPr/>
            </a:p>
          </p:txBody>
        </p:sp>
      </p:grpSp>
      <p:grpSp>
        <p:nvGrpSpPr>
          <p:cNvPr id="61" name="Google Shape;61;p2"/>
          <p:cNvGrpSpPr/>
          <p:nvPr/>
        </p:nvGrpSpPr>
        <p:grpSpPr>
          <a:xfrm>
            <a:off x="4391851" y="2277726"/>
            <a:ext cx="3787175" cy="596184"/>
            <a:chOff x="4948744" y="2275190"/>
            <a:chExt cx="3787175" cy="596184"/>
          </a:xfrm>
        </p:grpSpPr>
        <p:sp>
          <p:nvSpPr>
            <p:cNvPr id="62" name="Google Shape;62;p2"/>
            <p:cNvSpPr/>
            <p:nvPr/>
          </p:nvSpPr>
          <p:spPr>
            <a:xfrm>
              <a:off x="5613782" y="2292770"/>
              <a:ext cx="312213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EDD686"/>
                  </a:solidFill>
                  <a:latin typeface="Arial"/>
                  <a:ea typeface="Arial"/>
                  <a:cs typeface="Arial"/>
                  <a:sym typeface="Arial"/>
                </a:rPr>
                <a:t>Expression form</a:t>
              </a:r>
              <a:endParaRPr b="1" i="0" sz="2800" u="none" cap="none" strike="noStrike">
                <a:solidFill>
                  <a:srgbClr val="EDD686"/>
                </a:solidFill>
                <a:latin typeface="Arial"/>
                <a:ea typeface="Arial"/>
                <a:cs typeface="Arial"/>
                <a:sym typeface="Arial"/>
              </a:endParaRPr>
            </a:p>
          </p:txBody>
        </p:sp>
        <p:sp>
          <p:nvSpPr>
            <p:cNvPr id="63" name="Google Shape;63;p2"/>
            <p:cNvSpPr/>
            <p:nvPr/>
          </p:nvSpPr>
          <p:spPr>
            <a:xfrm>
              <a:off x="4948744" y="2275190"/>
              <a:ext cx="527086" cy="596184"/>
            </a:xfrm>
            <a:custGeom>
              <a:rect b="b" l="l" r="r" t="t"/>
              <a:pathLst>
                <a:path extrusionOk="0" h="996923" w="881380">
                  <a:moveTo>
                    <a:pt x="488989" y="11412"/>
                  </a:moveTo>
                  <a:lnTo>
                    <a:pt x="821679" y="177756"/>
                  </a:lnTo>
                  <a:cubicBezTo>
                    <a:pt x="858276" y="196055"/>
                    <a:pt x="881380" y="233438"/>
                    <a:pt x="881380" y="274355"/>
                  </a:cubicBezTo>
                  <a:lnTo>
                    <a:pt x="881380" y="722570"/>
                  </a:lnTo>
                  <a:cubicBezTo>
                    <a:pt x="881380" y="763487"/>
                    <a:pt x="858276" y="800870"/>
                    <a:pt x="821679" y="819168"/>
                  </a:cubicBezTo>
                  <a:lnTo>
                    <a:pt x="488989" y="985513"/>
                  </a:lnTo>
                  <a:cubicBezTo>
                    <a:pt x="458561" y="1000727"/>
                    <a:pt x="422819" y="1000727"/>
                    <a:pt x="392391" y="985513"/>
                  </a:cubicBezTo>
                  <a:lnTo>
                    <a:pt x="59701" y="819168"/>
                  </a:lnTo>
                  <a:cubicBezTo>
                    <a:pt x="23104" y="800870"/>
                    <a:pt x="0" y="763487"/>
                    <a:pt x="0" y="722570"/>
                  </a:cubicBezTo>
                  <a:lnTo>
                    <a:pt x="0" y="274355"/>
                  </a:lnTo>
                  <a:cubicBezTo>
                    <a:pt x="0" y="233438"/>
                    <a:pt x="23104" y="196055"/>
                    <a:pt x="59701" y="177756"/>
                  </a:cubicBezTo>
                  <a:lnTo>
                    <a:pt x="392391" y="11412"/>
                  </a:lnTo>
                  <a:cubicBezTo>
                    <a:pt x="422819" y="-3803"/>
                    <a:pt x="458561" y="-3803"/>
                    <a:pt x="488989" y="11412"/>
                  </a:cubicBezTo>
                </a:path>
              </a:pathLst>
            </a:custGeom>
            <a:gradFill>
              <a:gsLst>
                <a:gs pos="0">
                  <a:srgbClr val="AA2323"/>
                </a:gs>
                <a:gs pos="50000">
                  <a:srgbClr val="A11B1B"/>
                </a:gs>
                <a:gs pos="100000">
                  <a:srgbClr val="C00000"/>
                </a:gs>
              </a:gsLst>
              <a:lin ang="18900000" scaled="0"/>
            </a:gradFill>
            <a:ln cap="flat" cmpd="sng" w="1270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rgbClr val="EDD686"/>
                  </a:solidFill>
                  <a:latin typeface="Arial"/>
                  <a:ea typeface="Arial"/>
                  <a:cs typeface="Arial"/>
                  <a:sym typeface="Arial"/>
                </a:rPr>
                <a:t>贰</a:t>
              </a:r>
              <a:endParaRPr/>
            </a:p>
          </p:txBody>
        </p:sp>
      </p:grpSp>
      <p:grpSp>
        <p:nvGrpSpPr>
          <p:cNvPr id="64" name="Google Shape;64;p2"/>
          <p:cNvGrpSpPr/>
          <p:nvPr/>
        </p:nvGrpSpPr>
        <p:grpSpPr>
          <a:xfrm>
            <a:off x="4391851" y="2923978"/>
            <a:ext cx="2550298" cy="596184"/>
            <a:chOff x="4948744" y="3154697"/>
            <a:chExt cx="2550298" cy="596184"/>
          </a:xfrm>
        </p:grpSpPr>
        <p:sp>
          <p:nvSpPr>
            <p:cNvPr id="65" name="Google Shape;65;p2"/>
            <p:cNvSpPr/>
            <p:nvPr/>
          </p:nvSpPr>
          <p:spPr>
            <a:xfrm>
              <a:off x="5613782" y="3173782"/>
              <a:ext cx="188526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EDD686"/>
                  </a:solidFill>
                  <a:latin typeface="Arial"/>
                  <a:ea typeface="Arial"/>
                  <a:cs typeface="Arial"/>
                  <a:sym typeface="Arial"/>
                </a:rPr>
                <a:t>Role type</a:t>
              </a:r>
              <a:endParaRPr b="1" i="0" sz="2800" u="none" cap="none" strike="noStrike">
                <a:solidFill>
                  <a:srgbClr val="EDD686"/>
                </a:solidFill>
                <a:latin typeface="Arial"/>
                <a:ea typeface="Arial"/>
                <a:cs typeface="Arial"/>
                <a:sym typeface="Arial"/>
              </a:endParaRPr>
            </a:p>
          </p:txBody>
        </p:sp>
        <p:sp>
          <p:nvSpPr>
            <p:cNvPr id="66" name="Google Shape;66;p2"/>
            <p:cNvSpPr/>
            <p:nvPr/>
          </p:nvSpPr>
          <p:spPr>
            <a:xfrm>
              <a:off x="4948744" y="3154697"/>
              <a:ext cx="527086" cy="596184"/>
            </a:xfrm>
            <a:custGeom>
              <a:rect b="b" l="l" r="r" t="t"/>
              <a:pathLst>
                <a:path extrusionOk="0" h="996923" w="881380">
                  <a:moveTo>
                    <a:pt x="488989" y="11412"/>
                  </a:moveTo>
                  <a:lnTo>
                    <a:pt x="821679" y="177756"/>
                  </a:lnTo>
                  <a:cubicBezTo>
                    <a:pt x="858276" y="196055"/>
                    <a:pt x="881380" y="233438"/>
                    <a:pt x="881380" y="274355"/>
                  </a:cubicBezTo>
                  <a:lnTo>
                    <a:pt x="881380" y="722570"/>
                  </a:lnTo>
                  <a:cubicBezTo>
                    <a:pt x="881380" y="763487"/>
                    <a:pt x="858276" y="800870"/>
                    <a:pt x="821679" y="819168"/>
                  </a:cubicBezTo>
                  <a:lnTo>
                    <a:pt x="488989" y="985513"/>
                  </a:lnTo>
                  <a:cubicBezTo>
                    <a:pt x="458561" y="1000727"/>
                    <a:pt x="422819" y="1000727"/>
                    <a:pt x="392391" y="985513"/>
                  </a:cubicBezTo>
                  <a:lnTo>
                    <a:pt x="59701" y="819168"/>
                  </a:lnTo>
                  <a:cubicBezTo>
                    <a:pt x="23104" y="800870"/>
                    <a:pt x="0" y="763487"/>
                    <a:pt x="0" y="722570"/>
                  </a:cubicBezTo>
                  <a:lnTo>
                    <a:pt x="0" y="274355"/>
                  </a:lnTo>
                  <a:cubicBezTo>
                    <a:pt x="0" y="233438"/>
                    <a:pt x="23104" y="196055"/>
                    <a:pt x="59701" y="177756"/>
                  </a:cubicBezTo>
                  <a:lnTo>
                    <a:pt x="392391" y="11412"/>
                  </a:lnTo>
                  <a:cubicBezTo>
                    <a:pt x="422819" y="-3803"/>
                    <a:pt x="458561" y="-3803"/>
                    <a:pt x="488989" y="11412"/>
                  </a:cubicBezTo>
                </a:path>
              </a:pathLst>
            </a:custGeom>
            <a:gradFill>
              <a:gsLst>
                <a:gs pos="0">
                  <a:srgbClr val="AA2323"/>
                </a:gs>
                <a:gs pos="50000">
                  <a:srgbClr val="A11B1B"/>
                </a:gs>
                <a:gs pos="100000">
                  <a:srgbClr val="C00000"/>
                </a:gs>
              </a:gsLst>
              <a:lin ang="18900000" scaled="0"/>
            </a:gradFill>
            <a:ln cap="flat" cmpd="sng" w="1270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rgbClr val="EDD686"/>
                  </a:solidFill>
                  <a:latin typeface="Arial"/>
                  <a:ea typeface="Arial"/>
                  <a:cs typeface="Arial"/>
                  <a:sym typeface="Arial"/>
                </a:rPr>
                <a:t>叁</a:t>
              </a:r>
              <a:endParaRPr/>
            </a:p>
          </p:txBody>
        </p:sp>
      </p:grpSp>
      <p:grpSp>
        <p:nvGrpSpPr>
          <p:cNvPr id="67" name="Google Shape;67;p2"/>
          <p:cNvGrpSpPr/>
          <p:nvPr/>
        </p:nvGrpSpPr>
        <p:grpSpPr>
          <a:xfrm>
            <a:off x="4391851" y="3577796"/>
            <a:ext cx="3009394" cy="596184"/>
            <a:chOff x="4948744" y="4003080"/>
            <a:chExt cx="3009394" cy="596184"/>
          </a:xfrm>
        </p:grpSpPr>
        <p:sp>
          <p:nvSpPr>
            <p:cNvPr id="68" name="Google Shape;68;p2"/>
            <p:cNvSpPr/>
            <p:nvPr/>
          </p:nvSpPr>
          <p:spPr>
            <a:xfrm>
              <a:off x="5622242" y="4029197"/>
              <a:ext cx="233589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EDD686"/>
                  </a:solidFill>
                  <a:latin typeface="Arial"/>
                  <a:ea typeface="Arial"/>
                  <a:cs typeface="Arial"/>
                  <a:sym typeface="Arial"/>
                </a:rPr>
                <a:t>Shengqiang</a:t>
              </a:r>
              <a:endParaRPr b="1" i="0" sz="2800" u="none" cap="none" strike="noStrike">
                <a:solidFill>
                  <a:srgbClr val="EDD686"/>
                </a:solidFill>
                <a:latin typeface="Arial"/>
                <a:ea typeface="Arial"/>
                <a:cs typeface="Arial"/>
                <a:sym typeface="Arial"/>
              </a:endParaRPr>
            </a:p>
          </p:txBody>
        </p:sp>
        <p:sp>
          <p:nvSpPr>
            <p:cNvPr id="69" name="Google Shape;69;p2"/>
            <p:cNvSpPr/>
            <p:nvPr/>
          </p:nvSpPr>
          <p:spPr>
            <a:xfrm>
              <a:off x="4948744" y="4003080"/>
              <a:ext cx="527086" cy="596184"/>
            </a:xfrm>
            <a:custGeom>
              <a:rect b="b" l="l" r="r" t="t"/>
              <a:pathLst>
                <a:path extrusionOk="0" h="996923" w="881380">
                  <a:moveTo>
                    <a:pt x="488989" y="11412"/>
                  </a:moveTo>
                  <a:lnTo>
                    <a:pt x="821679" y="177756"/>
                  </a:lnTo>
                  <a:cubicBezTo>
                    <a:pt x="858276" y="196055"/>
                    <a:pt x="881380" y="233438"/>
                    <a:pt x="881380" y="274355"/>
                  </a:cubicBezTo>
                  <a:lnTo>
                    <a:pt x="881380" y="722570"/>
                  </a:lnTo>
                  <a:cubicBezTo>
                    <a:pt x="881380" y="763487"/>
                    <a:pt x="858276" y="800870"/>
                    <a:pt x="821679" y="819168"/>
                  </a:cubicBezTo>
                  <a:lnTo>
                    <a:pt x="488989" y="985513"/>
                  </a:lnTo>
                  <a:cubicBezTo>
                    <a:pt x="458561" y="1000727"/>
                    <a:pt x="422819" y="1000727"/>
                    <a:pt x="392391" y="985513"/>
                  </a:cubicBezTo>
                  <a:lnTo>
                    <a:pt x="59701" y="819168"/>
                  </a:lnTo>
                  <a:cubicBezTo>
                    <a:pt x="23104" y="800870"/>
                    <a:pt x="0" y="763487"/>
                    <a:pt x="0" y="722570"/>
                  </a:cubicBezTo>
                  <a:lnTo>
                    <a:pt x="0" y="274355"/>
                  </a:lnTo>
                  <a:cubicBezTo>
                    <a:pt x="0" y="233438"/>
                    <a:pt x="23104" y="196055"/>
                    <a:pt x="59701" y="177756"/>
                  </a:cubicBezTo>
                  <a:lnTo>
                    <a:pt x="392391" y="11412"/>
                  </a:lnTo>
                  <a:cubicBezTo>
                    <a:pt x="422819" y="-3803"/>
                    <a:pt x="458561" y="-3803"/>
                    <a:pt x="488989" y="11412"/>
                  </a:cubicBezTo>
                </a:path>
              </a:pathLst>
            </a:custGeom>
            <a:gradFill>
              <a:gsLst>
                <a:gs pos="0">
                  <a:srgbClr val="AA2323"/>
                </a:gs>
                <a:gs pos="50000">
                  <a:srgbClr val="A11B1B"/>
                </a:gs>
                <a:gs pos="100000">
                  <a:srgbClr val="C00000"/>
                </a:gs>
              </a:gsLst>
              <a:lin ang="18900000" scaled="0"/>
            </a:gradFill>
            <a:ln cap="flat" cmpd="sng" w="1270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rgbClr val="EDD686"/>
                  </a:solidFill>
                  <a:latin typeface="Arial"/>
                  <a:ea typeface="Arial"/>
                  <a:cs typeface="Arial"/>
                  <a:sym typeface="Arial"/>
                </a:rPr>
                <a:t>肆</a:t>
              </a:r>
              <a:endParaRPr/>
            </a:p>
          </p:txBody>
        </p:sp>
      </p:grpSp>
      <p:sp>
        <p:nvSpPr>
          <p:cNvPr id="70" name="Google Shape;70;p2"/>
          <p:cNvSpPr txBox="1"/>
          <p:nvPr/>
        </p:nvSpPr>
        <p:spPr>
          <a:xfrm>
            <a:off x="816402" y="261543"/>
            <a:ext cx="6405757"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000" u="none" cap="none" strike="noStrike">
                <a:solidFill>
                  <a:srgbClr val="EDD686"/>
                </a:solidFill>
                <a:latin typeface="Arial"/>
                <a:ea typeface="Arial"/>
                <a:cs typeface="Arial"/>
                <a:sym typeface="Arial"/>
              </a:rPr>
              <a:t>Introduction to Jingju</a:t>
            </a:r>
            <a:endParaRPr b="1" i="0" sz="1800" u="none" cap="none" strike="noStrike">
              <a:solidFill>
                <a:srgbClr val="EDD686"/>
              </a:solidFill>
              <a:latin typeface="Arial"/>
              <a:ea typeface="Arial"/>
              <a:cs typeface="Arial"/>
              <a:sym typeface="Arial"/>
            </a:endParaRPr>
          </a:p>
        </p:txBody>
      </p:sp>
      <p:grpSp>
        <p:nvGrpSpPr>
          <p:cNvPr id="71" name="Google Shape;71;p2"/>
          <p:cNvGrpSpPr/>
          <p:nvPr/>
        </p:nvGrpSpPr>
        <p:grpSpPr>
          <a:xfrm>
            <a:off x="4391851" y="4251634"/>
            <a:ext cx="2039710" cy="596184"/>
            <a:chOff x="4948744" y="4539359"/>
            <a:chExt cx="2039710" cy="596184"/>
          </a:xfrm>
        </p:grpSpPr>
        <p:sp>
          <p:nvSpPr>
            <p:cNvPr id="72" name="Google Shape;72;p2"/>
            <p:cNvSpPr/>
            <p:nvPr/>
          </p:nvSpPr>
          <p:spPr>
            <a:xfrm>
              <a:off x="5613782" y="4552417"/>
              <a:ext cx="137467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EDD686"/>
                  </a:solidFill>
                  <a:latin typeface="Arial"/>
                  <a:ea typeface="Arial"/>
                  <a:cs typeface="Arial"/>
                  <a:sym typeface="Arial"/>
                </a:rPr>
                <a:t>banshi</a:t>
              </a:r>
              <a:endParaRPr b="1" i="0" sz="2800" u="none" cap="none" strike="noStrike">
                <a:solidFill>
                  <a:srgbClr val="EDD686"/>
                </a:solidFill>
                <a:latin typeface="Arial"/>
                <a:ea typeface="Arial"/>
                <a:cs typeface="Arial"/>
                <a:sym typeface="Arial"/>
              </a:endParaRPr>
            </a:p>
          </p:txBody>
        </p:sp>
        <p:sp>
          <p:nvSpPr>
            <p:cNvPr id="73" name="Google Shape;73;p2"/>
            <p:cNvSpPr/>
            <p:nvPr/>
          </p:nvSpPr>
          <p:spPr>
            <a:xfrm>
              <a:off x="4948744" y="4539359"/>
              <a:ext cx="527086" cy="596184"/>
            </a:xfrm>
            <a:custGeom>
              <a:rect b="b" l="l" r="r" t="t"/>
              <a:pathLst>
                <a:path extrusionOk="0" h="996923" w="881380">
                  <a:moveTo>
                    <a:pt x="488989" y="11412"/>
                  </a:moveTo>
                  <a:lnTo>
                    <a:pt x="821679" y="177756"/>
                  </a:lnTo>
                  <a:cubicBezTo>
                    <a:pt x="858276" y="196055"/>
                    <a:pt x="881380" y="233438"/>
                    <a:pt x="881380" y="274355"/>
                  </a:cubicBezTo>
                  <a:lnTo>
                    <a:pt x="881380" y="722570"/>
                  </a:lnTo>
                  <a:cubicBezTo>
                    <a:pt x="881380" y="763487"/>
                    <a:pt x="858276" y="800870"/>
                    <a:pt x="821679" y="819168"/>
                  </a:cubicBezTo>
                  <a:lnTo>
                    <a:pt x="488989" y="985513"/>
                  </a:lnTo>
                  <a:cubicBezTo>
                    <a:pt x="458561" y="1000727"/>
                    <a:pt x="422819" y="1000727"/>
                    <a:pt x="392391" y="985513"/>
                  </a:cubicBezTo>
                  <a:lnTo>
                    <a:pt x="59701" y="819168"/>
                  </a:lnTo>
                  <a:cubicBezTo>
                    <a:pt x="23104" y="800870"/>
                    <a:pt x="0" y="763487"/>
                    <a:pt x="0" y="722570"/>
                  </a:cubicBezTo>
                  <a:lnTo>
                    <a:pt x="0" y="274355"/>
                  </a:lnTo>
                  <a:cubicBezTo>
                    <a:pt x="0" y="233438"/>
                    <a:pt x="23104" y="196055"/>
                    <a:pt x="59701" y="177756"/>
                  </a:cubicBezTo>
                  <a:lnTo>
                    <a:pt x="392391" y="11412"/>
                  </a:lnTo>
                  <a:cubicBezTo>
                    <a:pt x="422819" y="-3803"/>
                    <a:pt x="458561" y="-3803"/>
                    <a:pt x="488989" y="11412"/>
                  </a:cubicBezTo>
                </a:path>
              </a:pathLst>
            </a:custGeom>
            <a:gradFill>
              <a:gsLst>
                <a:gs pos="0">
                  <a:srgbClr val="AA2323"/>
                </a:gs>
                <a:gs pos="50000">
                  <a:srgbClr val="A11B1B"/>
                </a:gs>
                <a:gs pos="100000">
                  <a:srgbClr val="C00000"/>
                </a:gs>
              </a:gsLst>
              <a:lin ang="18900000" scaled="0"/>
            </a:gradFill>
            <a:ln cap="flat" cmpd="sng" w="1270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rgbClr val="EDD686"/>
                  </a:solidFill>
                  <a:latin typeface="Arial"/>
                  <a:ea typeface="Arial"/>
                  <a:cs typeface="Arial"/>
                  <a:sym typeface="Arial"/>
                </a:rPr>
                <a:t>伍</a:t>
              </a:r>
              <a:endParaRPr/>
            </a:p>
          </p:txBody>
        </p:sp>
      </p:grpSp>
      <p:sp>
        <p:nvSpPr>
          <p:cNvPr id="74" name="Google Shape;74;p2"/>
          <p:cNvSpPr/>
          <p:nvPr/>
        </p:nvSpPr>
        <p:spPr>
          <a:xfrm>
            <a:off x="583503" y="329704"/>
            <a:ext cx="527086" cy="596184"/>
          </a:xfrm>
          <a:custGeom>
            <a:rect b="b" l="l" r="r" t="t"/>
            <a:pathLst>
              <a:path extrusionOk="0" h="996923" w="881380">
                <a:moveTo>
                  <a:pt x="488989" y="11412"/>
                </a:moveTo>
                <a:lnTo>
                  <a:pt x="821679" y="177756"/>
                </a:lnTo>
                <a:cubicBezTo>
                  <a:pt x="858276" y="196055"/>
                  <a:pt x="881380" y="233438"/>
                  <a:pt x="881380" y="274355"/>
                </a:cubicBezTo>
                <a:lnTo>
                  <a:pt x="881380" y="722570"/>
                </a:lnTo>
                <a:cubicBezTo>
                  <a:pt x="881380" y="763487"/>
                  <a:pt x="858276" y="800870"/>
                  <a:pt x="821679" y="819168"/>
                </a:cubicBezTo>
                <a:lnTo>
                  <a:pt x="488989" y="985513"/>
                </a:lnTo>
                <a:cubicBezTo>
                  <a:pt x="458561" y="1000727"/>
                  <a:pt x="422819" y="1000727"/>
                  <a:pt x="392391" y="985513"/>
                </a:cubicBezTo>
                <a:lnTo>
                  <a:pt x="59701" y="819168"/>
                </a:lnTo>
                <a:cubicBezTo>
                  <a:pt x="23104" y="800870"/>
                  <a:pt x="0" y="763487"/>
                  <a:pt x="0" y="722570"/>
                </a:cubicBezTo>
                <a:lnTo>
                  <a:pt x="0" y="274355"/>
                </a:lnTo>
                <a:cubicBezTo>
                  <a:pt x="0" y="233438"/>
                  <a:pt x="23104" y="196055"/>
                  <a:pt x="59701" y="177756"/>
                </a:cubicBezTo>
                <a:lnTo>
                  <a:pt x="392391" y="11412"/>
                </a:lnTo>
                <a:cubicBezTo>
                  <a:pt x="422819" y="-3803"/>
                  <a:pt x="458561" y="-3803"/>
                  <a:pt x="488989" y="11412"/>
                </a:cubicBezTo>
              </a:path>
            </a:pathLst>
          </a:custGeom>
          <a:gradFill>
            <a:gsLst>
              <a:gs pos="0">
                <a:srgbClr val="AA2323"/>
              </a:gs>
              <a:gs pos="50000">
                <a:srgbClr val="A11B1B"/>
              </a:gs>
              <a:gs pos="100000">
                <a:srgbClr val="C00000"/>
              </a:gs>
            </a:gsLst>
            <a:lin ang="18900000" scaled="0"/>
          </a:gradFill>
          <a:ln cap="flat" cmpd="sng" w="1270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rgbClr val="EDD686"/>
                </a:solidFill>
                <a:latin typeface="Arial"/>
                <a:ea typeface="Arial"/>
                <a:cs typeface="Arial"/>
                <a:sym typeface="Arial"/>
              </a:rPr>
              <a:t>1</a:t>
            </a:r>
            <a:endParaRPr b="0" i="0" sz="3200" u="none" cap="none" strike="noStrike">
              <a:solidFill>
                <a:srgbClr val="EDD686"/>
              </a:solidFill>
              <a:latin typeface="Arial"/>
              <a:ea typeface="Arial"/>
              <a:cs typeface="Arial"/>
              <a:sym typeface="Arial"/>
            </a:endParaRPr>
          </a:p>
        </p:txBody>
      </p:sp>
    </p:spTree>
  </p:cSld>
  <p:clrMapOvr>
    <a:masterClrMapping/>
  </p:clrMapOvr>
  <p:transition advTm="4000"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
                                        </p:tgtEl>
                                        <p:attrNameLst>
                                          <p:attrName>style.visibility</p:attrName>
                                        </p:attrNameLst>
                                      </p:cBhvr>
                                      <p:to>
                                        <p:strVal val="visible"/>
                                      </p:to>
                                    </p:set>
                                    <p:animEffect filter="fade" transition="in">
                                      <p:cBhvr>
                                        <p:cTn dur="500"/>
                                        <p:tgtEl>
                                          <p:spTgt spid="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1000"/>
                                        <p:tgtEl>
                                          <p:spTgt spid="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
                                        </p:tgtEl>
                                        <p:attrNameLst>
                                          <p:attrName>style.visibility</p:attrName>
                                        </p:attrNameLst>
                                      </p:cBhvr>
                                      <p:to>
                                        <p:strVal val="visible"/>
                                      </p:to>
                                    </p:set>
                                    <p:animEffect filter="fade" transition="in">
                                      <p:cBhvr>
                                        <p:cTn dur="500"/>
                                        <p:tgtEl>
                                          <p:spTgt spid="51"/>
                                        </p:tgtEl>
                                      </p:cBhvr>
                                    </p:animEffect>
                                  </p:childTnLst>
                                </p:cTn>
                              </p:par>
                              <p:par>
                                <p:cTn fill="hold" nodeType="withEffect" presetClass="entr" presetID="10" presetSubtype="0">
                                  <p:stCondLst>
                                    <p:cond delay="0"/>
                                  </p:stCondLst>
                                  <p:childTnLst>
                                    <p:set>
                                      <p:cBhvr>
                                        <p:cTn dur="1" fill="hold">
                                          <p:stCondLst>
                                            <p:cond delay="0"/>
                                          </p:stCondLst>
                                        </p:cTn>
                                        <p:tgtEl>
                                          <p:spTgt spid="53"/>
                                        </p:tgtEl>
                                        <p:attrNameLst>
                                          <p:attrName>style.visibility</p:attrName>
                                        </p:attrNameLst>
                                      </p:cBhvr>
                                      <p:to>
                                        <p:strVal val="visible"/>
                                      </p:to>
                                    </p:set>
                                    <p:animEffect filter="fade" transition="in">
                                      <p:cBhvr>
                                        <p:cTn dur="500"/>
                                        <p:tgtEl>
                                          <p:spTgt spid="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
                                        </p:tgtEl>
                                        <p:attrNameLst>
                                          <p:attrName>style.visibility</p:attrName>
                                        </p:attrNameLst>
                                      </p:cBhvr>
                                      <p:to>
                                        <p:strVal val="visible"/>
                                      </p:to>
                                    </p:set>
                                    <p:animEffect filter="fade" transition="in">
                                      <p:cBhvr>
                                        <p:cTn dur="500"/>
                                        <p:tgtEl>
                                          <p:spTgt spid="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p:tgtEl>
                                          <p:spTgt spid="5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p:tgtEl>
                                          <p:spTgt spid="5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p:tgtEl>
                                          <p:spTgt spid="57"/>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p:tgtEl>
                                          <p:spTgt spid="5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p:tgtEl>
                                          <p:spTgt spid="61"/>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p:tgtEl>
                                          <p:spTgt spid="64"/>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p:tgtEl>
                                          <p:spTgt spid="67"/>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p:tgtEl>
                                          <p:spTgt spid="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grpSp>
        <p:nvGrpSpPr>
          <p:cNvPr id="80" name="Google Shape;80;p3"/>
          <p:cNvGrpSpPr/>
          <p:nvPr/>
        </p:nvGrpSpPr>
        <p:grpSpPr>
          <a:xfrm>
            <a:off x="557282" y="372296"/>
            <a:ext cx="1987897" cy="596184"/>
            <a:chOff x="4948744" y="1411758"/>
            <a:chExt cx="1987897" cy="596184"/>
          </a:xfrm>
        </p:grpSpPr>
        <p:sp>
          <p:nvSpPr>
            <p:cNvPr id="81" name="Google Shape;81;p3"/>
            <p:cNvSpPr/>
            <p:nvPr/>
          </p:nvSpPr>
          <p:spPr>
            <a:xfrm>
              <a:off x="5622242" y="1411758"/>
              <a:ext cx="131439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EDD686"/>
                  </a:solidFill>
                  <a:latin typeface="Arial"/>
                  <a:ea typeface="Arial"/>
                  <a:cs typeface="Arial"/>
                  <a:sym typeface="Arial"/>
                </a:rPr>
                <a:t>Origin</a:t>
              </a:r>
              <a:endParaRPr b="1" i="0" sz="2800" u="none" cap="none" strike="noStrike">
                <a:solidFill>
                  <a:srgbClr val="EDD686"/>
                </a:solidFill>
                <a:latin typeface="Arial"/>
                <a:ea typeface="Arial"/>
                <a:cs typeface="Arial"/>
                <a:sym typeface="Arial"/>
              </a:endParaRPr>
            </a:p>
          </p:txBody>
        </p:sp>
        <p:sp>
          <p:nvSpPr>
            <p:cNvPr id="82" name="Google Shape;82;p3"/>
            <p:cNvSpPr/>
            <p:nvPr/>
          </p:nvSpPr>
          <p:spPr>
            <a:xfrm>
              <a:off x="4948744" y="1411758"/>
              <a:ext cx="527086" cy="596184"/>
            </a:xfrm>
            <a:custGeom>
              <a:rect b="b" l="l" r="r" t="t"/>
              <a:pathLst>
                <a:path extrusionOk="0" h="996923" w="881380">
                  <a:moveTo>
                    <a:pt x="488989" y="11412"/>
                  </a:moveTo>
                  <a:lnTo>
                    <a:pt x="821679" y="177756"/>
                  </a:lnTo>
                  <a:cubicBezTo>
                    <a:pt x="858276" y="196055"/>
                    <a:pt x="881380" y="233438"/>
                    <a:pt x="881380" y="274355"/>
                  </a:cubicBezTo>
                  <a:lnTo>
                    <a:pt x="881380" y="722570"/>
                  </a:lnTo>
                  <a:cubicBezTo>
                    <a:pt x="881380" y="763487"/>
                    <a:pt x="858276" y="800870"/>
                    <a:pt x="821679" y="819168"/>
                  </a:cubicBezTo>
                  <a:lnTo>
                    <a:pt x="488989" y="985513"/>
                  </a:lnTo>
                  <a:cubicBezTo>
                    <a:pt x="458561" y="1000727"/>
                    <a:pt x="422819" y="1000727"/>
                    <a:pt x="392391" y="985513"/>
                  </a:cubicBezTo>
                  <a:lnTo>
                    <a:pt x="59701" y="819168"/>
                  </a:lnTo>
                  <a:cubicBezTo>
                    <a:pt x="23104" y="800870"/>
                    <a:pt x="0" y="763487"/>
                    <a:pt x="0" y="722570"/>
                  </a:cubicBezTo>
                  <a:lnTo>
                    <a:pt x="0" y="274355"/>
                  </a:lnTo>
                  <a:cubicBezTo>
                    <a:pt x="0" y="233438"/>
                    <a:pt x="23104" y="196055"/>
                    <a:pt x="59701" y="177756"/>
                  </a:cubicBezTo>
                  <a:lnTo>
                    <a:pt x="392391" y="11412"/>
                  </a:lnTo>
                  <a:cubicBezTo>
                    <a:pt x="422819" y="-3803"/>
                    <a:pt x="458561" y="-3803"/>
                    <a:pt x="488989" y="11412"/>
                  </a:cubicBezTo>
                </a:path>
              </a:pathLst>
            </a:custGeom>
            <a:gradFill>
              <a:gsLst>
                <a:gs pos="0">
                  <a:srgbClr val="AA2323"/>
                </a:gs>
                <a:gs pos="50000">
                  <a:srgbClr val="A11B1B"/>
                </a:gs>
                <a:gs pos="100000">
                  <a:srgbClr val="C00000"/>
                </a:gs>
              </a:gsLst>
              <a:lin ang="18900000" scaled="0"/>
            </a:gradFill>
            <a:ln cap="flat" cmpd="sng" w="1270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rgbClr val="EDD686"/>
                  </a:solidFill>
                  <a:latin typeface="Arial"/>
                  <a:ea typeface="Arial"/>
                  <a:cs typeface="Arial"/>
                  <a:sym typeface="Arial"/>
                </a:rPr>
                <a:t>壹</a:t>
              </a:r>
              <a:endParaRPr/>
            </a:p>
          </p:txBody>
        </p:sp>
      </p:grpSp>
      <p:pic>
        <p:nvPicPr>
          <p:cNvPr id="83" name="Google Shape;83;p3"/>
          <p:cNvPicPr preferRelativeResize="0"/>
          <p:nvPr/>
        </p:nvPicPr>
        <p:blipFill rotWithShape="1">
          <a:blip r:embed="rId3">
            <a:alphaModFix/>
          </a:blip>
          <a:srcRect b="0" l="0" r="0" t="0"/>
          <a:stretch/>
        </p:blipFill>
        <p:spPr>
          <a:xfrm>
            <a:off x="6836104" y="1053679"/>
            <a:ext cx="4488818" cy="4488818"/>
          </a:xfrm>
          <a:prstGeom prst="rect">
            <a:avLst/>
          </a:prstGeom>
          <a:noFill/>
          <a:ln>
            <a:noFill/>
          </a:ln>
        </p:spPr>
      </p:pic>
      <p:grpSp>
        <p:nvGrpSpPr>
          <p:cNvPr id="84" name="Google Shape;84;p3"/>
          <p:cNvGrpSpPr/>
          <p:nvPr/>
        </p:nvGrpSpPr>
        <p:grpSpPr>
          <a:xfrm>
            <a:off x="773263" y="1937479"/>
            <a:ext cx="5539131" cy="3300318"/>
            <a:chOff x="773263" y="1937479"/>
            <a:chExt cx="5539131" cy="3300318"/>
          </a:xfrm>
        </p:grpSpPr>
        <p:sp>
          <p:nvSpPr>
            <p:cNvPr id="85" name="Google Shape;85;p3"/>
            <p:cNvSpPr/>
            <p:nvPr/>
          </p:nvSpPr>
          <p:spPr>
            <a:xfrm>
              <a:off x="1084368" y="1937479"/>
              <a:ext cx="5228026" cy="3300318"/>
            </a:xfrm>
            <a:prstGeom prst="plaque">
              <a:avLst>
                <a:gd fmla="val 9063" name="adj"/>
              </a:avLst>
            </a:prstGeom>
            <a:solidFill>
              <a:srgbClr val="AA2323"/>
            </a:solidFill>
            <a:ln cap="flat" cmpd="sng" w="28575">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6" name="Google Shape;86;p3"/>
            <p:cNvSpPr/>
            <p:nvPr/>
          </p:nvSpPr>
          <p:spPr>
            <a:xfrm>
              <a:off x="1743320" y="2430213"/>
              <a:ext cx="3821803" cy="227568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200" u="none" cap="none" strike="noStrike">
                  <a:solidFill>
                    <a:srgbClr val="EDD686"/>
                  </a:solidFill>
                  <a:latin typeface="Arial"/>
                  <a:ea typeface="Arial"/>
                  <a:cs typeface="Arial"/>
                  <a:sym typeface="Arial"/>
                </a:rPr>
                <a:t>During the reign of Emperor Qianlong (BC 1736－1796) of the Qing Dynasty, Hui Ban, a group of folk artists from Anhui Province, came to Beijing to perform, and soon Hubei's Han Opera group also came to Beijing to perform, and they merged with each other in Beijing, and drew on the strengths of some other regional operas, such as the Kunqu Opera, to form today's Jingju.</a:t>
              </a:r>
              <a:endParaRPr b="0" i="0" sz="1200" u="none" cap="none" strike="noStrike">
                <a:solidFill>
                  <a:srgbClr val="EDD686"/>
                </a:solidFill>
                <a:latin typeface="Arial"/>
                <a:ea typeface="Arial"/>
                <a:cs typeface="Arial"/>
                <a:sym typeface="Arial"/>
              </a:endParaRPr>
            </a:p>
          </p:txBody>
        </p:sp>
        <p:pic>
          <p:nvPicPr>
            <p:cNvPr id="87" name="Google Shape;87;p3"/>
            <p:cNvPicPr preferRelativeResize="0"/>
            <p:nvPr/>
          </p:nvPicPr>
          <p:blipFill rotWithShape="1">
            <a:blip r:embed="rId4">
              <a:alphaModFix/>
            </a:blip>
            <a:srcRect b="24771" l="3743" r="65742" t="59676"/>
            <a:stretch/>
          </p:blipFill>
          <p:spPr>
            <a:xfrm>
              <a:off x="773263" y="1937479"/>
              <a:ext cx="1079504" cy="412704"/>
            </a:xfrm>
            <a:prstGeom prst="rect">
              <a:avLst/>
            </a:prstGeom>
            <a:noFill/>
            <a:ln>
              <a:noFill/>
            </a:ln>
          </p:spPr>
        </p:pic>
      </p:gr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5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grpSp>
        <p:nvGrpSpPr>
          <p:cNvPr id="93" name="Google Shape;93;p4"/>
          <p:cNvGrpSpPr/>
          <p:nvPr/>
        </p:nvGrpSpPr>
        <p:grpSpPr>
          <a:xfrm>
            <a:off x="557282" y="372296"/>
            <a:ext cx="3850137" cy="596184"/>
            <a:chOff x="4948744" y="1411758"/>
            <a:chExt cx="3850137" cy="596184"/>
          </a:xfrm>
        </p:grpSpPr>
        <p:sp>
          <p:nvSpPr>
            <p:cNvPr id="94" name="Google Shape;94;p4"/>
            <p:cNvSpPr/>
            <p:nvPr/>
          </p:nvSpPr>
          <p:spPr>
            <a:xfrm>
              <a:off x="5622242" y="1411758"/>
              <a:ext cx="317663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EDD686"/>
                  </a:solidFill>
                  <a:latin typeface="Arial"/>
                  <a:ea typeface="Arial"/>
                  <a:cs typeface="Arial"/>
                  <a:sym typeface="Arial"/>
                </a:rPr>
                <a:t>Expression Form</a:t>
              </a:r>
              <a:endParaRPr b="1" i="0" sz="2800" u="none" cap="none" strike="noStrike">
                <a:solidFill>
                  <a:srgbClr val="EDD686"/>
                </a:solidFill>
                <a:latin typeface="Arial"/>
                <a:ea typeface="Arial"/>
                <a:cs typeface="Arial"/>
                <a:sym typeface="Arial"/>
              </a:endParaRPr>
            </a:p>
          </p:txBody>
        </p:sp>
        <p:sp>
          <p:nvSpPr>
            <p:cNvPr id="95" name="Google Shape;95;p4"/>
            <p:cNvSpPr/>
            <p:nvPr/>
          </p:nvSpPr>
          <p:spPr>
            <a:xfrm>
              <a:off x="4948744" y="1411758"/>
              <a:ext cx="527086" cy="596184"/>
            </a:xfrm>
            <a:custGeom>
              <a:rect b="b" l="l" r="r" t="t"/>
              <a:pathLst>
                <a:path extrusionOk="0" h="996923" w="881380">
                  <a:moveTo>
                    <a:pt x="488989" y="11412"/>
                  </a:moveTo>
                  <a:lnTo>
                    <a:pt x="821679" y="177756"/>
                  </a:lnTo>
                  <a:cubicBezTo>
                    <a:pt x="858276" y="196055"/>
                    <a:pt x="881380" y="233438"/>
                    <a:pt x="881380" y="274355"/>
                  </a:cubicBezTo>
                  <a:lnTo>
                    <a:pt x="881380" y="722570"/>
                  </a:lnTo>
                  <a:cubicBezTo>
                    <a:pt x="881380" y="763487"/>
                    <a:pt x="858276" y="800870"/>
                    <a:pt x="821679" y="819168"/>
                  </a:cubicBezTo>
                  <a:lnTo>
                    <a:pt x="488989" y="985513"/>
                  </a:lnTo>
                  <a:cubicBezTo>
                    <a:pt x="458561" y="1000727"/>
                    <a:pt x="422819" y="1000727"/>
                    <a:pt x="392391" y="985513"/>
                  </a:cubicBezTo>
                  <a:lnTo>
                    <a:pt x="59701" y="819168"/>
                  </a:lnTo>
                  <a:cubicBezTo>
                    <a:pt x="23104" y="800870"/>
                    <a:pt x="0" y="763487"/>
                    <a:pt x="0" y="722570"/>
                  </a:cubicBezTo>
                  <a:lnTo>
                    <a:pt x="0" y="274355"/>
                  </a:lnTo>
                  <a:cubicBezTo>
                    <a:pt x="0" y="233438"/>
                    <a:pt x="23104" y="196055"/>
                    <a:pt x="59701" y="177756"/>
                  </a:cubicBezTo>
                  <a:lnTo>
                    <a:pt x="392391" y="11412"/>
                  </a:lnTo>
                  <a:cubicBezTo>
                    <a:pt x="422819" y="-3803"/>
                    <a:pt x="458561" y="-3803"/>
                    <a:pt x="488989" y="11412"/>
                  </a:cubicBezTo>
                </a:path>
              </a:pathLst>
            </a:custGeom>
            <a:gradFill>
              <a:gsLst>
                <a:gs pos="0">
                  <a:srgbClr val="AA2323"/>
                </a:gs>
                <a:gs pos="50000">
                  <a:srgbClr val="A11B1B"/>
                </a:gs>
                <a:gs pos="100000">
                  <a:srgbClr val="C00000"/>
                </a:gs>
              </a:gsLst>
              <a:lin ang="18900000" scaled="0"/>
            </a:gradFill>
            <a:ln cap="flat" cmpd="sng" w="1270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rgbClr val="EDD686"/>
                  </a:solidFill>
                  <a:latin typeface="Arial"/>
                  <a:ea typeface="Arial"/>
                  <a:cs typeface="Arial"/>
                  <a:sym typeface="Arial"/>
                </a:rPr>
                <a:t>贰</a:t>
              </a:r>
              <a:endParaRPr/>
            </a:p>
          </p:txBody>
        </p:sp>
      </p:grpSp>
      <p:sp>
        <p:nvSpPr>
          <p:cNvPr id="96" name="Google Shape;96;p4"/>
          <p:cNvSpPr/>
          <p:nvPr/>
        </p:nvSpPr>
        <p:spPr>
          <a:xfrm>
            <a:off x="1230780" y="1890294"/>
            <a:ext cx="520464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EDD686"/>
              </a:buClr>
              <a:buSzPts val="2000"/>
              <a:buFont typeface="Arial"/>
              <a:buNone/>
            </a:pPr>
            <a:r>
              <a:rPr b="1" i="0" lang="en-US" sz="2000" u="none" cap="none" strike="noStrike">
                <a:solidFill>
                  <a:srgbClr val="EDD686"/>
                </a:solidFill>
                <a:latin typeface="Arial"/>
                <a:ea typeface="Arial"/>
                <a:cs typeface="Arial"/>
                <a:sym typeface="Arial"/>
              </a:rPr>
              <a:t>Four major performance techniques: the four basic skills</a:t>
            </a:r>
            <a:endParaRPr b="1" i="0" sz="2000" u="none" cap="none" strike="noStrike">
              <a:solidFill>
                <a:srgbClr val="EDD686"/>
              </a:solidFill>
              <a:latin typeface="Arial"/>
              <a:ea typeface="Arial"/>
              <a:cs typeface="Arial"/>
              <a:sym typeface="Arial"/>
            </a:endParaRPr>
          </a:p>
        </p:txBody>
      </p:sp>
      <p:sp>
        <p:nvSpPr>
          <p:cNvPr id="97" name="Google Shape;97;p4"/>
          <p:cNvSpPr/>
          <p:nvPr/>
        </p:nvSpPr>
        <p:spPr>
          <a:xfrm>
            <a:off x="1230780" y="2830764"/>
            <a:ext cx="2002624" cy="729979"/>
          </a:xfrm>
          <a:prstGeom prst="plaque">
            <a:avLst>
              <a:gd fmla="val 14040" name="adj"/>
            </a:avLst>
          </a:prstGeom>
          <a:solidFill>
            <a:srgbClr val="AA2323"/>
          </a:solidFill>
          <a:ln cap="flat" cmpd="sng" w="1905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rgbClr val="EDD686"/>
                </a:solidFill>
                <a:latin typeface="Arial"/>
                <a:ea typeface="Arial"/>
                <a:cs typeface="Arial"/>
                <a:sym typeface="Arial"/>
              </a:rPr>
              <a:t>Singing</a:t>
            </a:r>
            <a:r>
              <a:rPr b="0" i="0" lang="en-US" sz="2000" u="none" cap="none" strike="noStrike">
                <a:solidFill>
                  <a:srgbClr val="EDD686"/>
                </a:solidFill>
                <a:latin typeface="Arial"/>
                <a:ea typeface="Arial"/>
                <a:cs typeface="Arial"/>
                <a:sym typeface="Arial"/>
              </a:rPr>
              <a:t>（</a:t>
            </a:r>
            <a:r>
              <a:rPr b="0" i="0" lang="en-US" sz="1800" u="none" cap="none" strike="noStrike">
                <a:solidFill>
                  <a:srgbClr val="EDD686"/>
                </a:solidFill>
                <a:latin typeface="Arial"/>
                <a:ea typeface="Arial"/>
                <a:cs typeface="Arial"/>
                <a:sym typeface="Arial"/>
              </a:rPr>
              <a:t>Shengqiang</a:t>
            </a:r>
            <a:r>
              <a:rPr b="0" i="0" lang="en-US" sz="2000" u="none" cap="none" strike="noStrike">
                <a:solidFill>
                  <a:srgbClr val="EDD686"/>
                </a:solidFill>
                <a:latin typeface="Arial"/>
                <a:ea typeface="Arial"/>
                <a:cs typeface="Arial"/>
                <a:sym typeface="Arial"/>
              </a:rPr>
              <a:t>）</a:t>
            </a:r>
            <a:endParaRPr b="0" i="0" sz="2000" u="none" cap="none" strike="noStrike">
              <a:solidFill>
                <a:srgbClr val="EDD686"/>
              </a:solidFill>
              <a:latin typeface="Arial"/>
              <a:ea typeface="Arial"/>
              <a:cs typeface="Arial"/>
              <a:sym typeface="Arial"/>
            </a:endParaRPr>
          </a:p>
        </p:txBody>
      </p:sp>
      <p:sp>
        <p:nvSpPr>
          <p:cNvPr id="98" name="Google Shape;98;p4"/>
          <p:cNvSpPr/>
          <p:nvPr/>
        </p:nvSpPr>
        <p:spPr>
          <a:xfrm>
            <a:off x="3753958" y="2830764"/>
            <a:ext cx="2002624" cy="729979"/>
          </a:xfrm>
          <a:prstGeom prst="plaque">
            <a:avLst>
              <a:gd fmla="val 14040" name="adj"/>
            </a:avLst>
          </a:prstGeom>
          <a:solidFill>
            <a:srgbClr val="AA2323"/>
          </a:solidFill>
          <a:ln cap="flat" cmpd="sng" w="1905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rgbClr val="EDD686"/>
                </a:solidFill>
                <a:latin typeface="Arial"/>
                <a:ea typeface="Arial"/>
                <a:cs typeface="Arial"/>
                <a:sym typeface="Arial"/>
              </a:rPr>
              <a:t>Speaking</a:t>
            </a:r>
            <a:endParaRPr b="0" i="0" sz="2000" u="none" cap="none" strike="noStrike">
              <a:solidFill>
                <a:srgbClr val="EDD686"/>
              </a:solidFill>
              <a:latin typeface="Arial"/>
              <a:ea typeface="Arial"/>
              <a:cs typeface="Arial"/>
              <a:sym typeface="Arial"/>
            </a:endParaRPr>
          </a:p>
        </p:txBody>
      </p:sp>
      <p:sp>
        <p:nvSpPr>
          <p:cNvPr id="99" name="Google Shape;99;p4"/>
          <p:cNvSpPr/>
          <p:nvPr/>
        </p:nvSpPr>
        <p:spPr>
          <a:xfrm>
            <a:off x="1230780" y="3815421"/>
            <a:ext cx="2002624" cy="729979"/>
          </a:xfrm>
          <a:prstGeom prst="plaque">
            <a:avLst>
              <a:gd fmla="val 14040" name="adj"/>
            </a:avLst>
          </a:prstGeom>
          <a:solidFill>
            <a:srgbClr val="AA2323"/>
          </a:solidFill>
          <a:ln cap="flat" cmpd="sng" w="1905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rgbClr val="EDD686"/>
                </a:solidFill>
                <a:latin typeface="Arial"/>
                <a:ea typeface="Arial"/>
                <a:cs typeface="Arial"/>
                <a:sym typeface="Arial"/>
              </a:rPr>
              <a:t>Acting</a:t>
            </a:r>
            <a:endParaRPr b="0" i="0" sz="2800" u="none" cap="none" strike="noStrike">
              <a:solidFill>
                <a:srgbClr val="EDD686"/>
              </a:solidFill>
              <a:latin typeface="Arial"/>
              <a:ea typeface="Arial"/>
              <a:cs typeface="Arial"/>
              <a:sym typeface="Arial"/>
            </a:endParaRPr>
          </a:p>
        </p:txBody>
      </p:sp>
      <p:sp>
        <p:nvSpPr>
          <p:cNvPr id="100" name="Google Shape;100;p4"/>
          <p:cNvSpPr/>
          <p:nvPr/>
        </p:nvSpPr>
        <p:spPr>
          <a:xfrm>
            <a:off x="3753958" y="3884315"/>
            <a:ext cx="2002624" cy="729979"/>
          </a:xfrm>
          <a:prstGeom prst="plaque">
            <a:avLst>
              <a:gd fmla="val 14040" name="adj"/>
            </a:avLst>
          </a:prstGeom>
          <a:solidFill>
            <a:srgbClr val="AA2323"/>
          </a:solidFill>
          <a:ln cap="flat" cmpd="sng" w="1905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rgbClr val="EDD686"/>
                </a:solidFill>
                <a:latin typeface="Arial"/>
                <a:ea typeface="Arial"/>
                <a:cs typeface="Arial"/>
                <a:sym typeface="Arial"/>
              </a:rPr>
              <a:t>Fighting</a:t>
            </a:r>
            <a:endParaRPr b="0" i="0" sz="2800" u="none" cap="none" strike="noStrike">
              <a:solidFill>
                <a:srgbClr val="EDD686"/>
              </a:solidFill>
              <a:latin typeface="Arial"/>
              <a:ea typeface="Arial"/>
              <a:cs typeface="Arial"/>
              <a:sym typeface="Arial"/>
            </a:endParaRPr>
          </a:p>
        </p:txBody>
      </p:sp>
      <p:pic>
        <p:nvPicPr>
          <p:cNvPr id="101" name="Google Shape;101;p4"/>
          <p:cNvPicPr preferRelativeResize="0"/>
          <p:nvPr/>
        </p:nvPicPr>
        <p:blipFill rotWithShape="1">
          <a:blip r:embed="rId3">
            <a:alphaModFix/>
          </a:blip>
          <a:srcRect b="0" l="0" r="0" t="0"/>
          <a:stretch/>
        </p:blipFill>
        <p:spPr>
          <a:xfrm>
            <a:off x="6386442" y="606807"/>
            <a:ext cx="4950477" cy="4950477"/>
          </a:xfrm>
          <a:prstGeom prst="rect">
            <a:avLst/>
          </a:prstGeom>
          <a:noFill/>
          <a:ln>
            <a:noFill/>
          </a:ln>
        </p:spPr>
      </p:pic>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500"/>
                                        <p:tgtEl>
                                          <p:spTgt spid="9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5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grpSp>
        <p:nvGrpSpPr>
          <p:cNvPr id="107" name="Google Shape;107;p5"/>
          <p:cNvGrpSpPr/>
          <p:nvPr/>
        </p:nvGrpSpPr>
        <p:grpSpPr>
          <a:xfrm>
            <a:off x="557282" y="372296"/>
            <a:ext cx="2616402" cy="596184"/>
            <a:chOff x="4948744" y="1411758"/>
            <a:chExt cx="2616402" cy="596184"/>
          </a:xfrm>
        </p:grpSpPr>
        <p:sp>
          <p:nvSpPr>
            <p:cNvPr id="108" name="Google Shape;108;p5"/>
            <p:cNvSpPr/>
            <p:nvPr/>
          </p:nvSpPr>
          <p:spPr>
            <a:xfrm>
              <a:off x="5622242" y="1411758"/>
              <a:ext cx="19429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EDD686"/>
                  </a:solidFill>
                  <a:latin typeface="Arial"/>
                  <a:ea typeface="Arial"/>
                  <a:cs typeface="Arial"/>
                  <a:sym typeface="Arial"/>
                </a:rPr>
                <a:t>Role Type</a:t>
              </a:r>
              <a:endParaRPr b="1" i="0" sz="2800" u="none" cap="none" strike="noStrike">
                <a:solidFill>
                  <a:srgbClr val="EDD686"/>
                </a:solidFill>
                <a:latin typeface="Arial"/>
                <a:ea typeface="Arial"/>
                <a:cs typeface="Arial"/>
                <a:sym typeface="Arial"/>
              </a:endParaRPr>
            </a:p>
          </p:txBody>
        </p:sp>
        <p:sp>
          <p:nvSpPr>
            <p:cNvPr id="109" name="Google Shape;109;p5"/>
            <p:cNvSpPr/>
            <p:nvPr/>
          </p:nvSpPr>
          <p:spPr>
            <a:xfrm>
              <a:off x="4948744" y="1411758"/>
              <a:ext cx="527086" cy="596184"/>
            </a:xfrm>
            <a:custGeom>
              <a:rect b="b" l="l" r="r" t="t"/>
              <a:pathLst>
                <a:path extrusionOk="0" h="996923" w="881380">
                  <a:moveTo>
                    <a:pt x="488989" y="11412"/>
                  </a:moveTo>
                  <a:lnTo>
                    <a:pt x="821679" y="177756"/>
                  </a:lnTo>
                  <a:cubicBezTo>
                    <a:pt x="858276" y="196055"/>
                    <a:pt x="881380" y="233438"/>
                    <a:pt x="881380" y="274355"/>
                  </a:cubicBezTo>
                  <a:lnTo>
                    <a:pt x="881380" y="722570"/>
                  </a:lnTo>
                  <a:cubicBezTo>
                    <a:pt x="881380" y="763487"/>
                    <a:pt x="858276" y="800870"/>
                    <a:pt x="821679" y="819168"/>
                  </a:cubicBezTo>
                  <a:lnTo>
                    <a:pt x="488989" y="985513"/>
                  </a:lnTo>
                  <a:cubicBezTo>
                    <a:pt x="458561" y="1000727"/>
                    <a:pt x="422819" y="1000727"/>
                    <a:pt x="392391" y="985513"/>
                  </a:cubicBezTo>
                  <a:lnTo>
                    <a:pt x="59701" y="819168"/>
                  </a:lnTo>
                  <a:cubicBezTo>
                    <a:pt x="23104" y="800870"/>
                    <a:pt x="0" y="763487"/>
                    <a:pt x="0" y="722570"/>
                  </a:cubicBezTo>
                  <a:lnTo>
                    <a:pt x="0" y="274355"/>
                  </a:lnTo>
                  <a:cubicBezTo>
                    <a:pt x="0" y="233438"/>
                    <a:pt x="23104" y="196055"/>
                    <a:pt x="59701" y="177756"/>
                  </a:cubicBezTo>
                  <a:lnTo>
                    <a:pt x="392391" y="11412"/>
                  </a:lnTo>
                  <a:cubicBezTo>
                    <a:pt x="422819" y="-3803"/>
                    <a:pt x="458561" y="-3803"/>
                    <a:pt x="488989" y="11412"/>
                  </a:cubicBezTo>
                </a:path>
              </a:pathLst>
            </a:custGeom>
            <a:gradFill>
              <a:gsLst>
                <a:gs pos="0">
                  <a:srgbClr val="AA2323"/>
                </a:gs>
                <a:gs pos="50000">
                  <a:srgbClr val="A11B1B"/>
                </a:gs>
                <a:gs pos="100000">
                  <a:srgbClr val="C00000"/>
                </a:gs>
              </a:gsLst>
              <a:lin ang="18900000" scaled="0"/>
            </a:gradFill>
            <a:ln cap="flat" cmpd="sng" w="1270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rgbClr val="EDD686"/>
                  </a:solidFill>
                  <a:latin typeface="Arial"/>
                  <a:ea typeface="Arial"/>
                  <a:cs typeface="Arial"/>
                  <a:sym typeface="Arial"/>
                </a:rPr>
                <a:t>叁</a:t>
              </a:r>
              <a:endParaRPr/>
            </a:p>
          </p:txBody>
        </p:sp>
      </p:grpSp>
      <p:grpSp>
        <p:nvGrpSpPr>
          <p:cNvPr id="110" name="Google Shape;110;p5"/>
          <p:cNvGrpSpPr/>
          <p:nvPr/>
        </p:nvGrpSpPr>
        <p:grpSpPr>
          <a:xfrm>
            <a:off x="5529513" y="757783"/>
            <a:ext cx="3672855" cy="729979"/>
            <a:chOff x="2204764" y="1937479"/>
            <a:chExt cx="3672855" cy="729979"/>
          </a:xfrm>
        </p:grpSpPr>
        <p:sp>
          <p:nvSpPr>
            <p:cNvPr id="111" name="Google Shape;111;p5"/>
            <p:cNvSpPr/>
            <p:nvPr/>
          </p:nvSpPr>
          <p:spPr>
            <a:xfrm>
              <a:off x="2204764" y="1937479"/>
              <a:ext cx="950323" cy="729979"/>
            </a:xfrm>
            <a:prstGeom prst="plaque">
              <a:avLst>
                <a:gd fmla="val 14040" name="adj"/>
              </a:avLst>
            </a:prstGeom>
            <a:solidFill>
              <a:srgbClr val="AA2323"/>
            </a:solidFill>
            <a:ln cap="flat" cmpd="sng" w="1905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EDD686"/>
                  </a:solidFill>
                  <a:latin typeface="Arial"/>
                  <a:ea typeface="Arial"/>
                  <a:cs typeface="Arial"/>
                  <a:sym typeface="Arial"/>
                </a:rPr>
                <a:t>Shēng</a:t>
              </a:r>
              <a:endParaRPr b="0" i="0" sz="1600" u="none" cap="none" strike="noStrike">
                <a:solidFill>
                  <a:srgbClr val="EDD686"/>
                </a:solidFill>
                <a:latin typeface="Arial"/>
                <a:ea typeface="Arial"/>
                <a:cs typeface="Arial"/>
                <a:sym typeface="Arial"/>
              </a:endParaRPr>
            </a:p>
          </p:txBody>
        </p:sp>
        <p:sp>
          <p:nvSpPr>
            <p:cNvPr id="112" name="Google Shape;112;p5"/>
            <p:cNvSpPr/>
            <p:nvPr/>
          </p:nvSpPr>
          <p:spPr>
            <a:xfrm>
              <a:off x="3369944" y="1991907"/>
              <a:ext cx="2507675" cy="46897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800" u="none" cap="none" strike="noStrike">
                  <a:solidFill>
                    <a:srgbClr val="EDD686"/>
                  </a:solidFill>
                  <a:latin typeface="Arial"/>
                  <a:ea typeface="Arial"/>
                  <a:cs typeface="Arial"/>
                  <a:sym typeface="Arial"/>
                </a:rPr>
                <a:t>General men's roles</a:t>
              </a:r>
              <a:endParaRPr b="0" i="0" sz="1800" u="none" cap="none" strike="noStrike">
                <a:solidFill>
                  <a:srgbClr val="EDD686"/>
                </a:solidFill>
                <a:latin typeface="Arial"/>
                <a:ea typeface="Arial"/>
                <a:cs typeface="Arial"/>
                <a:sym typeface="Arial"/>
              </a:endParaRPr>
            </a:p>
          </p:txBody>
        </p:sp>
      </p:grpSp>
      <p:grpSp>
        <p:nvGrpSpPr>
          <p:cNvPr id="113" name="Google Shape;113;p5"/>
          <p:cNvGrpSpPr/>
          <p:nvPr/>
        </p:nvGrpSpPr>
        <p:grpSpPr>
          <a:xfrm>
            <a:off x="5529513" y="2071899"/>
            <a:ext cx="4494121" cy="729979"/>
            <a:chOff x="2228426" y="3869225"/>
            <a:chExt cx="4494121" cy="729979"/>
          </a:xfrm>
        </p:grpSpPr>
        <p:sp>
          <p:nvSpPr>
            <p:cNvPr id="114" name="Google Shape;114;p5"/>
            <p:cNvSpPr/>
            <p:nvPr/>
          </p:nvSpPr>
          <p:spPr>
            <a:xfrm>
              <a:off x="2228426" y="3869225"/>
              <a:ext cx="950323" cy="729979"/>
            </a:xfrm>
            <a:prstGeom prst="plaque">
              <a:avLst>
                <a:gd fmla="val 14040" name="adj"/>
              </a:avLst>
            </a:prstGeom>
            <a:solidFill>
              <a:srgbClr val="AA2323"/>
            </a:solidFill>
            <a:ln cap="flat" cmpd="sng" w="1905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rgbClr val="EDD686"/>
                  </a:solidFill>
                  <a:latin typeface="Arial"/>
                  <a:ea typeface="Arial"/>
                  <a:cs typeface="Arial"/>
                  <a:sym typeface="Arial"/>
                </a:rPr>
                <a:t>Dàn</a:t>
              </a:r>
              <a:endParaRPr b="0" i="0" sz="2400" u="none" cap="none" strike="noStrike">
                <a:solidFill>
                  <a:srgbClr val="EDD686"/>
                </a:solidFill>
                <a:latin typeface="Arial"/>
                <a:ea typeface="Arial"/>
                <a:cs typeface="Arial"/>
                <a:sym typeface="Arial"/>
              </a:endParaRPr>
            </a:p>
          </p:txBody>
        </p:sp>
        <p:sp>
          <p:nvSpPr>
            <p:cNvPr id="115" name="Google Shape;115;p5"/>
            <p:cNvSpPr/>
            <p:nvPr/>
          </p:nvSpPr>
          <p:spPr>
            <a:xfrm>
              <a:off x="3369944" y="3999726"/>
              <a:ext cx="3352603" cy="46897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800" u="none" cap="none" strike="noStrike">
                  <a:solidFill>
                    <a:srgbClr val="EDD686"/>
                  </a:solidFill>
                  <a:latin typeface="Arial"/>
                  <a:ea typeface="Arial"/>
                  <a:cs typeface="Arial"/>
                  <a:sym typeface="Arial"/>
                </a:rPr>
                <a:t> </a:t>
              </a:r>
              <a:endParaRPr b="0" i="0" sz="1800" u="none" cap="none" strike="noStrike">
                <a:solidFill>
                  <a:srgbClr val="EDD686"/>
                </a:solidFill>
                <a:latin typeface="Arial"/>
                <a:ea typeface="Arial"/>
                <a:cs typeface="Arial"/>
                <a:sym typeface="Arial"/>
              </a:endParaRPr>
            </a:p>
          </p:txBody>
        </p:sp>
      </p:grpSp>
      <p:grpSp>
        <p:nvGrpSpPr>
          <p:cNvPr id="116" name="Google Shape;116;p5"/>
          <p:cNvGrpSpPr/>
          <p:nvPr/>
        </p:nvGrpSpPr>
        <p:grpSpPr>
          <a:xfrm>
            <a:off x="5529513" y="3481450"/>
            <a:ext cx="5537971" cy="1004908"/>
            <a:chOff x="6044033" y="1937479"/>
            <a:chExt cx="5537971" cy="1004908"/>
          </a:xfrm>
        </p:grpSpPr>
        <p:sp>
          <p:nvSpPr>
            <p:cNvPr id="117" name="Google Shape;117;p5"/>
            <p:cNvSpPr/>
            <p:nvPr/>
          </p:nvSpPr>
          <p:spPr>
            <a:xfrm>
              <a:off x="6044033" y="1937479"/>
              <a:ext cx="950323" cy="729979"/>
            </a:xfrm>
            <a:prstGeom prst="plaque">
              <a:avLst>
                <a:gd fmla="val 14040" name="adj"/>
              </a:avLst>
            </a:prstGeom>
            <a:solidFill>
              <a:srgbClr val="AA2323"/>
            </a:solidFill>
            <a:ln cap="flat" cmpd="sng" w="1905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rgbClr val="EDD686"/>
                  </a:solidFill>
                  <a:latin typeface="Arial"/>
                  <a:ea typeface="Arial"/>
                  <a:cs typeface="Arial"/>
                  <a:sym typeface="Arial"/>
                </a:rPr>
                <a:t>Jìng</a:t>
              </a:r>
              <a:endParaRPr b="0" i="0" sz="2400" u="none" cap="none" strike="noStrike">
                <a:solidFill>
                  <a:srgbClr val="EDD686"/>
                </a:solidFill>
                <a:latin typeface="Arial"/>
                <a:ea typeface="Arial"/>
                <a:cs typeface="Arial"/>
                <a:sym typeface="Arial"/>
              </a:endParaRPr>
            </a:p>
          </p:txBody>
        </p:sp>
        <p:sp>
          <p:nvSpPr>
            <p:cNvPr id="118" name="Google Shape;118;p5"/>
            <p:cNvSpPr/>
            <p:nvPr/>
          </p:nvSpPr>
          <p:spPr>
            <a:xfrm>
              <a:off x="7160770" y="2067980"/>
              <a:ext cx="4421234" cy="87440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800" u="none" cap="none" strike="noStrike">
                  <a:solidFill>
                    <a:srgbClr val="EDD686"/>
                  </a:solidFill>
                  <a:latin typeface="Arial"/>
                  <a:ea typeface="Arial"/>
                  <a:cs typeface="Arial"/>
                  <a:sym typeface="Arial"/>
                </a:rPr>
                <a:t>Men of unusual appearance or character</a:t>
              </a:r>
              <a:endParaRPr b="0" i="0" sz="1800" u="none" cap="none" strike="noStrike">
                <a:solidFill>
                  <a:srgbClr val="EDD686"/>
                </a:solidFill>
                <a:latin typeface="Arial"/>
                <a:ea typeface="Arial"/>
                <a:cs typeface="Arial"/>
                <a:sym typeface="Arial"/>
              </a:endParaRPr>
            </a:p>
          </p:txBody>
        </p:sp>
      </p:grpSp>
      <p:grpSp>
        <p:nvGrpSpPr>
          <p:cNvPr id="119" name="Google Shape;119;p5"/>
          <p:cNvGrpSpPr/>
          <p:nvPr/>
        </p:nvGrpSpPr>
        <p:grpSpPr>
          <a:xfrm>
            <a:off x="5529513" y="5004618"/>
            <a:ext cx="5291790" cy="729979"/>
            <a:chOff x="6044033" y="3825553"/>
            <a:chExt cx="5291790" cy="729979"/>
          </a:xfrm>
        </p:grpSpPr>
        <p:sp>
          <p:nvSpPr>
            <p:cNvPr id="120" name="Google Shape;120;p5"/>
            <p:cNvSpPr/>
            <p:nvPr/>
          </p:nvSpPr>
          <p:spPr>
            <a:xfrm>
              <a:off x="6044033" y="3825553"/>
              <a:ext cx="950323" cy="729979"/>
            </a:xfrm>
            <a:prstGeom prst="plaque">
              <a:avLst>
                <a:gd fmla="val 14040" name="adj"/>
              </a:avLst>
            </a:prstGeom>
            <a:solidFill>
              <a:srgbClr val="AA2323"/>
            </a:solidFill>
            <a:ln cap="flat" cmpd="sng" w="1905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000" u="none" cap="none" strike="noStrike">
                  <a:solidFill>
                    <a:srgbClr val="EDD686"/>
                  </a:solidFill>
                  <a:latin typeface="Arial"/>
                  <a:ea typeface="Arial"/>
                  <a:cs typeface="Arial"/>
                  <a:sym typeface="Arial"/>
                </a:rPr>
                <a:t>Chǒu</a:t>
              </a:r>
              <a:endParaRPr b="0" i="0" sz="3600" u="none" cap="none" strike="noStrike">
                <a:solidFill>
                  <a:srgbClr val="EDD686"/>
                </a:solidFill>
                <a:latin typeface="Arial"/>
                <a:ea typeface="Arial"/>
                <a:cs typeface="Arial"/>
                <a:sym typeface="Arial"/>
              </a:endParaRPr>
            </a:p>
          </p:txBody>
        </p:sp>
        <p:sp>
          <p:nvSpPr>
            <p:cNvPr id="121" name="Google Shape;121;p5"/>
            <p:cNvSpPr/>
            <p:nvPr/>
          </p:nvSpPr>
          <p:spPr>
            <a:xfrm>
              <a:off x="7222003" y="3956054"/>
              <a:ext cx="4113820" cy="46897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800" u="none" cap="none" strike="noStrike">
                  <a:solidFill>
                    <a:srgbClr val="EDD686"/>
                  </a:solidFill>
                  <a:latin typeface="Arial"/>
                  <a:ea typeface="Arial"/>
                  <a:cs typeface="Arial"/>
                  <a:sym typeface="Arial"/>
                </a:rPr>
                <a:t>A funny or evil man, like ‘clown’</a:t>
              </a:r>
              <a:endParaRPr b="0" i="0" sz="1800" u="none" cap="none" strike="noStrike">
                <a:solidFill>
                  <a:srgbClr val="EDD686"/>
                </a:solidFill>
                <a:latin typeface="Arial"/>
                <a:ea typeface="Arial"/>
                <a:cs typeface="Arial"/>
                <a:sym typeface="Arial"/>
              </a:endParaRPr>
            </a:p>
          </p:txBody>
        </p:sp>
      </p:grpSp>
      <p:pic>
        <p:nvPicPr>
          <p:cNvPr id="122" name="Google Shape;122;p5"/>
          <p:cNvPicPr preferRelativeResize="0"/>
          <p:nvPr/>
        </p:nvPicPr>
        <p:blipFill rotWithShape="1">
          <a:blip r:embed="rId3">
            <a:alphaModFix/>
          </a:blip>
          <a:srcRect b="0" l="0" r="0" t="0"/>
          <a:stretch/>
        </p:blipFill>
        <p:spPr>
          <a:xfrm>
            <a:off x="856883" y="1339414"/>
            <a:ext cx="4090290" cy="4090290"/>
          </a:xfrm>
          <a:prstGeom prst="rect">
            <a:avLst/>
          </a:prstGeom>
          <a:noFill/>
          <a:ln>
            <a:noFill/>
          </a:ln>
        </p:spPr>
      </p:pic>
      <p:sp>
        <p:nvSpPr>
          <p:cNvPr id="123" name="Google Shape;123;p5"/>
          <p:cNvSpPr txBox="1"/>
          <p:nvPr/>
        </p:nvSpPr>
        <p:spPr>
          <a:xfrm>
            <a:off x="6644533" y="2236111"/>
            <a:ext cx="234564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EDD686"/>
                </a:solidFill>
                <a:latin typeface="Arial"/>
                <a:ea typeface="Arial"/>
                <a:cs typeface="Arial"/>
                <a:sym typeface="Arial"/>
              </a:rPr>
              <a:t>General men's roles</a:t>
            </a:r>
            <a:endParaRPr sz="1800">
              <a:solidFill>
                <a:srgbClr val="EDD686"/>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24" name="Google Shape;124;p5"/>
          <p:cNvPicPr preferRelativeResize="0"/>
          <p:nvPr/>
        </p:nvPicPr>
        <p:blipFill rotWithShape="1">
          <a:blip r:embed="rId4">
            <a:alphaModFix/>
          </a:blip>
          <a:srcRect b="0" l="0" r="0" t="0"/>
          <a:stretch/>
        </p:blipFill>
        <p:spPr>
          <a:xfrm>
            <a:off x="9018318" y="145038"/>
            <a:ext cx="1448942" cy="1500955"/>
          </a:xfrm>
          <a:prstGeom prst="rect">
            <a:avLst/>
          </a:prstGeom>
          <a:noFill/>
          <a:ln>
            <a:noFill/>
          </a:ln>
        </p:spPr>
      </p:pic>
      <p:pic>
        <p:nvPicPr>
          <p:cNvPr descr="A cartoon of a person in a blue dress&#10;&#10;Description automatically generated" id="125" name="Google Shape;125;p5"/>
          <p:cNvPicPr preferRelativeResize="0"/>
          <p:nvPr/>
        </p:nvPicPr>
        <p:blipFill rotWithShape="1">
          <a:blip r:embed="rId5">
            <a:alphaModFix/>
          </a:blip>
          <a:srcRect b="53828" l="16491" r="18243" t="0"/>
          <a:stretch/>
        </p:blipFill>
        <p:spPr>
          <a:xfrm>
            <a:off x="8764393" y="1784130"/>
            <a:ext cx="1481208" cy="1746471"/>
          </a:xfrm>
          <a:prstGeom prst="rect">
            <a:avLst/>
          </a:prstGeom>
          <a:noFill/>
          <a:ln>
            <a:noFill/>
          </a:ln>
        </p:spPr>
      </p:pic>
      <p:pic>
        <p:nvPicPr>
          <p:cNvPr descr="Cartoon character wearing a mask and a hat&#10;&#10;Description automatically generated" id="126" name="Google Shape;126;p5"/>
          <p:cNvPicPr preferRelativeResize="0"/>
          <p:nvPr/>
        </p:nvPicPr>
        <p:blipFill rotWithShape="1">
          <a:blip r:embed="rId6">
            <a:alphaModFix/>
          </a:blip>
          <a:srcRect b="0" l="0" r="0" t="0"/>
          <a:stretch/>
        </p:blipFill>
        <p:spPr>
          <a:xfrm>
            <a:off x="10443292" y="2602566"/>
            <a:ext cx="1078131" cy="1832822"/>
          </a:xfrm>
          <a:prstGeom prst="rect">
            <a:avLst/>
          </a:prstGeom>
          <a:noFill/>
          <a:ln>
            <a:noFill/>
          </a:ln>
        </p:spPr>
      </p:pic>
      <p:pic>
        <p:nvPicPr>
          <p:cNvPr descr="A person holding a bird cage&#10;&#10;Description automatically generated" id="127" name="Google Shape;127;p5"/>
          <p:cNvPicPr preferRelativeResize="0"/>
          <p:nvPr/>
        </p:nvPicPr>
        <p:blipFill rotWithShape="1">
          <a:blip r:embed="rId7">
            <a:alphaModFix/>
          </a:blip>
          <a:srcRect b="43692" l="21851" r="25165" t="0"/>
          <a:stretch/>
        </p:blipFill>
        <p:spPr>
          <a:xfrm>
            <a:off x="10023634" y="4420255"/>
            <a:ext cx="1951729" cy="2074216"/>
          </a:xfrm>
          <a:prstGeom prst="rect">
            <a:avLst/>
          </a:prstGeom>
          <a:noFill/>
          <a:ln>
            <a:noFill/>
          </a:ln>
        </p:spPr>
      </p:pic>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grpSp>
        <p:nvGrpSpPr>
          <p:cNvPr id="133" name="Google Shape;133;p6"/>
          <p:cNvGrpSpPr/>
          <p:nvPr/>
        </p:nvGrpSpPr>
        <p:grpSpPr>
          <a:xfrm>
            <a:off x="557282" y="372296"/>
            <a:ext cx="5723470" cy="596184"/>
            <a:chOff x="4948744" y="1411758"/>
            <a:chExt cx="5723470" cy="596184"/>
          </a:xfrm>
        </p:grpSpPr>
        <p:sp>
          <p:nvSpPr>
            <p:cNvPr id="134" name="Google Shape;134;p6"/>
            <p:cNvSpPr/>
            <p:nvPr/>
          </p:nvSpPr>
          <p:spPr>
            <a:xfrm>
              <a:off x="5622242" y="1411758"/>
              <a:ext cx="504997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EDD686"/>
                  </a:solidFill>
                  <a:latin typeface="Arial"/>
                  <a:ea typeface="Arial"/>
                  <a:cs typeface="Arial"/>
                  <a:sym typeface="Arial"/>
                </a:rPr>
                <a:t>Shengqiang -  Vocal Styles</a:t>
              </a:r>
              <a:endParaRPr b="1" sz="2800">
                <a:solidFill>
                  <a:srgbClr val="EDD686"/>
                </a:solidFill>
                <a:latin typeface="Arial"/>
                <a:ea typeface="Arial"/>
                <a:cs typeface="Arial"/>
                <a:sym typeface="Arial"/>
              </a:endParaRPr>
            </a:p>
          </p:txBody>
        </p:sp>
        <p:sp>
          <p:nvSpPr>
            <p:cNvPr id="135" name="Google Shape;135;p6"/>
            <p:cNvSpPr/>
            <p:nvPr/>
          </p:nvSpPr>
          <p:spPr>
            <a:xfrm>
              <a:off x="4948744" y="1411758"/>
              <a:ext cx="527086" cy="596184"/>
            </a:xfrm>
            <a:custGeom>
              <a:rect b="b" l="l" r="r" t="t"/>
              <a:pathLst>
                <a:path extrusionOk="0" h="996923" w="881380">
                  <a:moveTo>
                    <a:pt x="488989" y="11412"/>
                  </a:moveTo>
                  <a:lnTo>
                    <a:pt x="821679" y="177756"/>
                  </a:lnTo>
                  <a:cubicBezTo>
                    <a:pt x="858276" y="196055"/>
                    <a:pt x="881380" y="233438"/>
                    <a:pt x="881380" y="274355"/>
                  </a:cubicBezTo>
                  <a:lnTo>
                    <a:pt x="881380" y="722570"/>
                  </a:lnTo>
                  <a:cubicBezTo>
                    <a:pt x="881380" y="763487"/>
                    <a:pt x="858276" y="800870"/>
                    <a:pt x="821679" y="819168"/>
                  </a:cubicBezTo>
                  <a:lnTo>
                    <a:pt x="488989" y="985513"/>
                  </a:lnTo>
                  <a:cubicBezTo>
                    <a:pt x="458561" y="1000727"/>
                    <a:pt x="422819" y="1000727"/>
                    <a:pt x="392391" y="985513"/>
                  </a:cubicBezTo>
                  <a:lnTo>
                    <a:pt x="59701" y="819168"/>
                  </a:lnTo>
                  <a:cubicBezTo>
                    <a:pt x="23104" y="800870"/>
                    <a:pt x="0" y="763487"/>
                    <a:pt x="0" y="722570"/>
                  </a:cubicBezTo>
                  <a:lnTo>
                    <a:pt x="0" y="274355"/>
                  </a:lnTo>
                  <a:cubicBezTo>
                    <a:pt x="0" y="233438"/>
                    <a:pt x="23104" y="196055"/>
                    <a:pt x="59701" y="177756"/>
                  </a:cubicBezTo>
                  <a:lnTo>
                    <a:pt x="392391" y="11412"/>
                  </a:lnTo>
                  <a:cubicBezTo>
                    <a:pt x="422819" y="-3803"/>
                    <a:pt x="458561" y="-3803"/>
                    <a:pt x="488989" y="11412"/>
                  </a:cubicBezTo>
                </a:path>
              </a:pathLst>
            </a:custGeom>
            <a:gradFill>
              <a:gsLst>
                <a:gs pos="0">
                  <a:srgbClr val="AA2323"/>
                </a:gs>
                <a:gs pos="50000">
                  <a:srgbClr val="A11B1B"/>
                </a:gs>
                <a:gs pos="100000">
                  <a:srgbClr val="C00000"/>
                </a:gs>
              </a:gsLst>
              <a:lin ang="18900000" scaled="0"/>
            </a:gradFill>
            <a:ln cap="flat" cmpd="sng" w="1270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EDD686"/>
                  </a:solidFill>
                  <a:latin typeface="Arial"/>
                  <a:ea typeface="Arial"/>
                  <a:cs typeface="Arial"/>
                  <a:sym typeface="Arial"/>
                </a:rPr>
                <a:t>肆</a:t>
              </a:r>
              <a:endParaRPr/>
            </a:p>
          </p:txBody>
        </p:sp>
      </p:grpSp>
      <p:grpSp>
        <p:nvGrpSpPr>
          <p:cNvPr id="136" name="Google Shape;136;p6"/>
          <p:cNvGrpSpPr/>
          <p:nvPr/>
        </p:nvGrpSpPr>
        <p:grpSpPr>
          <a:xfrm>
            <a:off x="1832699" y="1918657"/>
            <a:ext cx="4822438" cy="2428678"/>
            <a:chOff x="1992800" y="2010617"/>
            <a:chExt cx="4822438" cy="2428678"/>
          </a:xfrm>
        </p:grpSpPr>
        <p:sp>
          <p:nvSpPr>
            <p:cNvPr id="137" name="Google Shape;137;p6"/>
            <p:cNvSpPr/>
            <p:nvPr/>
          </p:nvSpPr>
          <p:spPr>
            <a:xfrm>
              <a:off x="1992800" y="2010617"/>
              <a:ext cx="4822438" cy="242867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EDD686"/>
                </a:buClr>
                <a:buSzPts val="1800"/>
                <a:buFont typeface="Arial"/>
                <a:buChar char="•"/>
              </a:pPr>
              <a:r>
                <a:rPr b="1" lang="en-US" sz="1800">
                  <a:solidFill>
                    <a:srgbClr val="EDD686"/>
                  </a:solidFill>
                  <a:latin typeface="Arial"/>
                  <a:ea typeface="Arial"/>
                  <a:cs typeface="Arial"/>
                  <a:sym typeface="Arial"/>
                </a:rPr>
                <a:t>*Erhuang</a:t>
              </a:r>
              <a:endParaRPr b="1" sz="1800">
                <a:solidFill>
                  <a:srgbClr val="EDD686"/>
                </a:solidFill>
                <a:latin typeface="Arial"/>
                <a:ea typeface="Arial"/>
                <a:cs typeface="Arial"/>
                <a:sym typeface="Arial"/>
              </a:endParaRPr>
            </a:p>
            <a:p>
              <a:pPr indent="-285750" lvl="0" marL="285750" marR="0" rtl="0" algn="l">
                <a:lnSpc>
                  <a:spcPct val="150000"/>
                </a:lnSpc>
                <a:spcBef>
                  <a:spcPts val="600"/>
                </a:spcBef>
                <a:spcAft>
                  <a:spcPts val="0"/>
                </a:spcAft>
                <a:buClr>
                  <a:srgbClr val="EDD686"/>
                </a:buClr>
                <a:buSzPts val="1800"/>
                <a:buFont typeface="Arial"/>
                <a:buChar char="•"/>
              </a:pPr>
              <a:r>
                <a:rPr b="1" lang="en-US" sz="1800">
                  <a:solidFill>
                    <a:srgbClr val="EDD686"/>
                  </a:solidFill>
                  <a:latin typeface="Arial"/>
                  <a:ea typeface="Arial"/>
                  <a:cs typeface="Arial"/>
                  <a:sym typeface="Arial"/>
                </a:rPr>
                <a:t>*Xipi</a:t>
              </a:r>
              <a:endParaRPr b="1" sz="1800">
                <a:solidFill>
                  <a:srgbClr val="EDD686"/>
                </a:solidFill>
                <a:latin typeface="Arial"/>
                <a:ea typeface="Arial"/>
                <a:cs typeface="Arial"/>
                <a:sym typeface="Arial"/>
              </a:endParaRPr>
            </a:p>
            <a:p>
              <a:pPr indent="-285750" lvl="0" marL="285750" marR="0" rtl="0" algn="l">
                <a:lnSpc>
                  <a:spcPct val="150000"/>
                </a:lnSpc>
                <a:spcBef>
                  <a:spcPts val="600"/>
                </a:spcBef>
                <a:spcAft>
                  <a:spcPts val="0"/>
                </a:spcAft>
                <a:buClr>
                  <a:srgbClr val="EDD686"/>
                </a:buClr>
                <a:buSzPts val="1800"/>
                <a:buFont typeface="Arial"/>
                <a:buChar char="•"/>
              </a:pPr>
              <a:r>
                <a:rPr lang="en-US" sz="1800">
                  <a:solidFill>
                    <a:srgbClr val="EDD686"/>
                  </a:solidFill>
                  <a:latin typeface="Arial"/>
                  <a:ea typeface="Arial"/>
                  <a:cs typeface="Arial"/>
                  <a:sym typeface="Arial"/>
                </a:rPr>
                <a:t>Nanbangzi</a:t>
              </a:r>
              <a:endParaRPr sz="1800">
                <a:solidFill>
                  <a:srgbClr val="EDD686"/>
                </a:solidFill>
                <a:latin typeface="Arial"/>
                <a:ea typeface="Arial"/>
                <a:cs typeface="Arial"/>
                <a:sym typeface="Arial"/>
              </a:endParaRPr>
            </a:p>
            <a:p>
              <a:pPr indent="-285750" lvl="0" marL="285750" marR="0" rtl="0" algn="l">
                <a:lnSpc>
                  <a:spcPct val="150000"/>
                </a:lnSpc>
                <a:spcBef>
                  <a:spcPts val="600"/>
                </a:spcBef>
                <a:spcAft>
                  <a:spcPts val="0"/>
                </a:spcAft>
                <a:buClr>
                  <a:srgbClr val="EDD686"/>
                </a:buClr>
                <a:buSzPts val="1800"/>
                <a:buFont typeface="Arial"/>
                <a:buChar char="•"/>
              </a:pPr>
              <a:r>
                <a:rPr lang="en-US" sz="1800">
                  <a:solidFill>
                    <a:srgbClr val="EDD686"/>
                  </a:solidFill>
                  <a:latin typeface="Arial"/>
                  <a:ea typeface="Arial"/>
                  <a:cs typeface="Arial"/>
                  <a:sym typeface="Arial"/>
                </a:rPr>
                <a:t>Sipingdiao</a:t>
              </a:r>
              <a:endParaRPr sz="1800">
                <a:solidFill>
                  <a:srgbClr val="EDD686"/>
                </a:solidFill>
                <a:latin typeface="Arial"/>
                <a:ea typeface="Arial"/>
                <a:cs typeface="Arial"/>
                <a:sym typeface="Arial"/>
              </a:endParaRPr>
            </a:p>
            <a:p>
              <a:pPr indent="0" lvl="0" marL="0" marR="0" rtl="0" algn="l">
                <a:lnSpc>
                  <a:spcPct val="150000"/>
                </a:lnSpc>
                <a:spcBef>
                  <a:spcPts val="600"/>
                </a:spcBef>
                <a:spcAft>
                  <a:spcPts val="0"/>
                </a:spcAft>
                <a:buNone/>
              </a:pPr>
              <a:r>
                <a:t/>
              </a:r>
              <a:endParaRPr sz="1800">
                <a:solidFill>
                  <a:srgbClr val="EDD686"/>
                </a:solidFill>
                <a:latin typeface="Arial"/>
                <a:ea typeface="Arial"/>
                <a:cs typeface="Arial"/>
                <a:sym typeface="Arial"/>
              </a:endParaRPr>
            </a:p>
          </p:txBody>
        </p:sp>
        <p:sp>
          <p:nvSpPr>
            <p:cNvPr id="138" name="Google Shape;138;p6"/>
            <p:cNvSpPr/>
            <p:nvPr/>
          </p:nvSpPr>
          <p:spPr>
            <a:xfrm>
              <a:off x="1992800" y="3640301"/>
              <a:ext cx="4822438" cy="45890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sz="1800">
                <a:solidFill>
                  <a:srgbClr val="EDD686"/>
                </a:solidFill>
                <a:latin typeface="Arial"/>
                <a:ea typeface="Arial"/>
                <a:cs typeface="Arial"/>
                <a:sym typeface="Arial"/>
              </a:endParaRPr>
            </a:p>
          </p:txBody>
        </p:sp>
      </p:grpSp>
      <p:pic>
        <p:nvPicPr>
          <p:cNvPr id="139" name="Google Shape;139;p6"/>
          <p:cNvPicPr preferRelativeResize="0"/>
          <p:nvPr/>
        </p:nvPicPr>
        <p:blipFill rotWithShape="1">
          <a:blip r:embed="rId3">
            <a:alphaModFix/>
          </a:blip>
          <a:srcRect b="0" l="0" r="0" t="0"/>
          <a:stretch/>
        </p:blipFill>
        <p:spPr>
          <a:xfrm>
            <a:off x="7121420" y="1475802"/>
            <a:ext cx="3467605" cy="4859642"/>
          </a:xfrm>
          <a:prstGeom prst="rect">
            <a:avLst/>
          </a:prstGeom>
          <a:noFill/>
          <a:ln>
            <a:noFill/>
          </a:ln>
        </p:spPr>
      </p:pic>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grpSp>
        <p:nvGrpSpPr>
          <p:cNvPr id="145" name="Google Shape;145;p7"/>
          <p:cNvGrpSpPr/>
          <p:nvPr/>
        </p:nvGrpSpPr>
        <p:grpSpPr>
          <a:xfrm>
            <a:off x="557282" y="372296"/>
            <a:ext cx="5263665" cy="596184"/>
            <a:chOff x="4948744" y="1411758"/>
            <a:chExt cx="5263665" cy="596184"/>
          </a:xfrm>
        </p:grpSpPr>
        <p:sp>
          <p:nvSpPr>
            <p:cNvPr id="146" name="Google Shape;146;p7"/>
            <p:cNvSpPr/>
            <p:nvPr/>
          </p:nvSpPr>
          <p:spPr>
            <a:xfrm>
              <a:off x="5622242" y="1411758"/>
              <a:ext cx="459016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EDD686"/>
                  </a:solidFill>
                  <a:latin typeface="Arial"/>
                  <a:ea typeface="Arial"/>
                  <a:cs typeface="Arial"/>
                  <a:sym typeface="Arial"/>
                </a:rPr>
                <a:t>banshi-rhythmic pattern</a:t>
              </a:r>
              <a:endParaRPr b="1" sz="2800">
                <a:solidFill>
                  <a:srgbClr val="EDD686"/>
                </a:solidFill>
                <a:latin typeface="Arial"/>
                <a:ea typeface="Arial"/>
                <a:cs typeface="Arial"/>
                <a:sym typeface="Arial"/>
              </a:endParaRPr>
            </a:p>
          </p:txBody>
        </p:sp>
        <p:sp>
          <p:nvSpPr>
            <p:cNvPr id="147" name="Google Shape;147;p7"/>
            <p:cNvSpPr/>
            <p:nvPr/>
          </p:nvSpPr>
          <p:spPr>
            <a:xfrm>
              <a:off x="4948744" y="1411758"/>
              <a:ext cx="527086" cy="596184"/>
            </a:xfrm>
            <a:custGeom>
              <a:rect b="b" l="l" r="r" t="t"/>
              <a:pathLst>
                <a:path extrusionOk="0" h="996923" w="881380">
                  <a:moveTo>
                    <a:pt x="488989" y="11412"/>
                  </a:moveTo>
                  <a:lnTo>
                    <a:pt x="821679" y="177756"/>
                  </a:lnTo>
                  <a:cubicBezTo>
                    <a:pt x="858276" y="196055"/>
                    <a:pt x="881380" y="233438"/>
                    <a:pt x="881380" y="274355"/>
                  </a:cubicBezTo>
                  <a:lnTo>
                    <a:pt x="881380" y="722570"/>
                  </a:lnTo>
                  <a:cubicBezTo>
                    <a:pt x="881380" y="763487"/>
                    <a:pt x="858276" y="800870"/>
                    <a:pt x="821679" y="819168"/>
                  </a:cubicBezTo>
                  <a:lnTo>
                    <a:pt x="488989" y="985513"/>
                  </a:lnTo>
                  <a:cubicBezTo>
                    <a:pt x="458561" y="1000727"/>
                    <a:pt x="422819" y="1000727"/>
                    <a:pt x="392391" y="985513"/>
                  </a:cubicBezTo>
                  <a:lnTo>
                    <a:pt x="59701" y="819168"/>
                  </a:lnTo>
                  <a:cubicBezTo>
                    <a:pt x="23104" y="800870"/>
                    <a:pt x="0" y="763487"/>
                    <a:pt x="0" y="722570"/>
                  </a:cubicBezTo>
                  <a:lnTo>
                    <a:pt x="0" y="274355"/>
                  </a:lnTo>
                  <a:cubicBezTo>
                    <a:pt x="0" y="233438"/>
                    <a:pt x="23104" y="196055"/>
                    <a:pt x="59701" y="177756"/>
                  </a:cubicBezTo>
                  <a:lnTo>
                    <a:pt x="392391" y="11412"/>
                  </a:lnTo>
                  <a:cubicBezTo>
                    <a:pt x="422819" y="-3803"/>
                    <a:pt x="458561" y="-3803"/>
                    <a:pt x="488989" y="11412"/>
                  </a:cubicBezTo>
                </a:path>
              </a:pathLst>
            </a:custGeom>
            <a:gradFill>
              <a:gsLst>
                <a:gs pos="0">
                  <a:srgbClr val="AA2323"/>
                </a:gs>
                <a:gs pos="50000">
                  <a:srgbClr val="A11B1B"/>
                </a:gs>
                <a:gs pos="100000">
                  <a:srgbClr val="C00000"/>
                </a:gs>
              </a:gsLst>
              <a:lin ang="18900000" scaled="0"/>
            </a:gradFill>
            <a:ln cap="flat" cmpd="sng" w="1270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EDD686"/>
                  </a:solidFill>
                  <a:latin typeface="Arial"/>
                  <a:ea typeface="Arial"/>
                  <a:cs typeface="Arial"/>
                  <a:sym typeface="Arial"/>
                </a:rPr>
                <a:t>伍</a:t>
              </a:r>
              <a:endParaRPr/>
            </a:p>
          </p:txBody>
        </p:sp>
      </p:grpSp>
      <p:sp>
        <p:nvSpPr>
          <p:cNvPr id="148" name="Google Shape;148;p7"/>
          <p:cNvSpPr/>
          <p:nvPr/>
        </p:nvSpPr>
        <p:spPr>
          <a:xfrm>
            <a:off x="4594642" y="757344"/>
            <a:ext cx="7354570" cy="1116781"/>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rgbClr val="EDD686"/>
              </a:buClr>
              <a:buSzPts val="1800"/>
              <a:buFont typeface="Arial"/>
              <a:buNone/>
            </a:pPr>
            <a:r>
              <a:rPr lang="en-US" sz="1800">
                <a:solidFill>
                  <a:srgbClr val="EDD686"/>
                </a:solidFill>
                <a:latin typeface="Arial"/>
                <a:ea typeface="Arial"/>
                <a:cs typeface="Arial"/>
                <a:sym typeface="Arial"/>
              </a:rPr>
              <a:t>* bǎn: beat/downbeat, shì: style</a:t>
            </a:r>
            <a:endParaRPr/>
          </a:p>
          <a:p>
            <a:pPr indent="0" lvl="0" marL="0" marR="0" rtl="0" algn="l">
              <a:lnSpc>
                <a:spcPct val="200000"/>
              </a:lnSpc>
              <a:spcBef>
                <a:spcPts val="0"/>
              </a:spcBef>
              <a:spcAft>
                <a:spcPts val="0"/>
              </a:spcAft>
              <a:buClr>
                <a:srgbClr val="EDD686"/>
              </a:buClr>
              <a:buSzPts val="1800"/>
              <a:buFont typeface="Arial"/>
              <a:buNone/>
            </a:pPr>
            <a:r>
              <a:rPr lang="en-US" sz="1800">
                <a:solidFill>
                  <a:srgbClr val="EDD686"/>
                </a:solidFill>
                <a:latin typeface="Arial"/>
                <a:ea typeface="Arial"/>
                <a:cs typeface="Arial"/>
                <a:sym typeface="Arial"/>
              </a:rPr>
              <a:t>* eye: upbeat</a:t>
            </a:r>
            <a:endParaRPr sz="1800">
              <a:solidFill>
                <a:srgbClr val="EDD686"/>
              </a:solidFill>
              <a:latin typeface="Arial"/>
              <a:ea typeface="Arial"/>
              <a:cs typeface="Arial"/>
              <a:sym typeface="Arial"/>
            </a:endParaRPr>
          </a:p>
        </p:txBody>
      </p:sp>
      <p:pic>
        <p:nvPicPr>
          <p:cNvPr id="149" name="Google Shape;149;p7"/>
          <p:cNvPicPr preferRelativeResize="0"/>
          <p:nvPr/>
        </p:nvPicPr>
        <p:blipFill rotWithShape="1">
          <a:blip r:embed="rId3">
            <a:alphaModFix/>
          </a:blip>
          <a:srcRect b="0" l="0" r="0" t="0"/>
          <a:stretch/>
        </p:blipFill>
        <p:spPr>
          <a:xfrm>
            <a:off x="-564173" y="1320127"/>
            <a:ext cx="5537873" cy="5537873"/>
          </a:xfrm>
          <a:prstGeom prst="rect">
            <a:avLst/>
          </a:prstGeom>
          <a:noFill/>
          <a:ln>
            <a:noFill/>
          </a:ln>
        </p:spPr>
      </p:pic>
      <p:pic>
        <p:nvPicPr>
          <p:cNvPr id="150" name="Google Shape;150;p7"/>
          <p:cNvPicPr preferRelativeResize="0"/>
          <p:nvPr/>
        </p:nvPicPr>
        <p:blipFill rotWithShape="1">
          <a:blip r:embed="rId4">
            <a:alphaModFix/>
          </a:blip>
          <a:srcRect b="0" l="0" r="0" t="0"/>
          <a:stretch/>
        </p:blipFill>
        <p:spPr>
          <a:xfrm>
            <a:off x="4176812" y="1920124"/>
            <a:ext cx="7772400" cy="3138853"/>
          </a:xfrm>
          <a:prstGeom prst="rect">
            <a:avLst/>
          </a:prstGeom>
          <a:noFill/>
          <a:ln>
            <a:noFill/>
          </a:ln>
        </p:spPr>
      </p:pic>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grpSp>
        <p:nvGrpSpPr>
          <p:cNvPr id="156" name="Google Shape;156;p8"/>
          <p:cNvGrpSpPr/>
          <p:nvPr/>
        </p:nvGrpSpPr>
        <p:grpSpPr>
          <a:xfrm>
            <a:off x="557282" y="372296"/>
            <a:ext cx="4211326" cy="596184"/>
            <a:chOff x="4948744" y="1411758"/>
            <a:chExt cx="4211326" cy="596184"/>
          </a:xfrm>
        </p:grpSpPr>
        <p:sp>
          <p:nvSpPr>
            <p:cNvPr id="157" name="Google Shape;157;p8"/>
            <p:cNvSpPr/>
            <p:nvPr/>
          </p:nvSpPr>
          <p:spPr>
            <a:xfrm>
              <a:off x="5622242" y="1411758"/>
              <a:ext cx="353782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EDD686"/>
                  </a:solidFill>
                  <a:latin typeface="Arial"/>
                  <a:ea typeface="Arial"/>
                  <a:cs typeface="Arial"/>
                  <a:sym typeface="Arial"/>
                </a:rPr>
                <a:t>Research Question</a:t>
              </a:r>
              <a:endParaRPr b="1" sz="2800">
                <a:solidFill>
                  <a:srgbClr val="EDD686"/>
                </a:solidFill>
                <a:latin typeface="Arial"/>
                <a:ea typeface="Arial"/>
                <a:cs typeface="Arial"/>
                <a:sym typeface="Arial"/>
              </a:endParaRPr>
            </a:p>
          </p:txBody>
        </p:sp>
        <p:sp>
          <p:nvSpPr>
            <p:cNvPr id="158" name="Google Shape;158;p8"/>
            <p:cNvSpPr/>
            <p:nvPr/>
          </p:nvSpPr>
          <p:spPr>
            <a:xfrm>
              <a:off x="4948744" y="1411758"/>
              <a:ext cx="527086" cy="596184"/>
            </a:xfrm>
            <a:custGeom>
              <a:rect b="b" l="l" r="r" t="t"/>
              <a:pathLst>
                <a:path extrusionOk="0" h="996923" w="881380">
                  <a:moveTo>
                    <a:pt x="488989" y="11412"/>
                  </a:moveTo>
                  <a:lnTo>
                    <a:pt x="821679" y="177756"/>
                  </a:lnTo>
                  <a:cubicBezTo>
                    <a:pt x="858276" y="196055"/>
                    <a:pt x="881380" y="233438"/>
                    <a:pt x="881380" y="274355"/>
                  </a:cubicBezTo>
                  <a:lnTo>
                    <a:pt x="881380" y="722570"/>
                  </a:lnTo>
                  <a:cubicBezTo>
                    <a:pt x="881380" y="763487"/>
                    <a:pt x="858276" y="800870"/>
                    <a:pt x="821679" y="819168"/>
                  </a:cubicBezTo>
                  <a:lnTo>
                    <a:pt x="488989" y="985513"/>
                  </a:lnTo>
                  <a:cubicBezTo>
                    <a:pt x="458561" y="1000727"/>
                    <a:pt x="422819" y="1000727"/>
                    <a:pt x="392391" y="985513"/>
                  </a:cubicBezTo>
                  <a:lnTo>
                    <a:pt x="59701" y="819168"/>
                  </a:lnTo>
                  <a:cubicBezTo>
                    <a:pt x="23104" y="800870"/>
                    <a:pt x="0" y="763487"/>
                    <a:pt x="0" y="722570"/>
                  </a:cubicBezTo>
                  <a:lnTo>
                    <a:pt x="0" y="274355"/>
                  </a:lnTo>
                  <a:cubicBezTo>
                    <a:pt x="0" y="233438"/>
                    <a:pt x="23104" y="196055"/>
                    <a:pt x="59701" y="177756"/>
                  </a:cubicBezTo>
                  <a:lnTo>
                    <a:pt x="392391" y="11412"/>
                  </a:lnTo>
                  <a:cubicBezTo>
                    <a:pt x="422819" y="-3803"/>
                    <a:pt x="458561" y="-3803"/>
                    <a:pt x="488989" y="11412"/>
                  </a:cubicBezTo>
                </a:path>
              </a:pathLst>
            </a:custGeom>
            <a:gradFill>
              <a:gsLst>
                <a:gs pos="0">
                  <a:srgbClr val="AA2323"/>
                </a:gs>
                <a:gs pos="50000">
                  <a:srgbClr val="A11B1B"/>
                </a:gs>
                <a:gs pos="100000">
                  <a:srgbClr val="C00000"/>
                </a:gs>
              </a:gsLst>
              <a:lin ang="18900000" scaled="0"/>
            </a:gradFill>
            <a:ln cap="flat" cmpd="sng" w="1270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EDD686"/>
                  </a:solidFill>
                  <a:latin typeface="Arial"/>
                  <a:ea typeface="Arial"/>
                  <a:cs typeface="Arial"/>
                  <a:sym typeface="Arial"/>
                </a:rPr>
                <a:t>2</a:t>
              </a:r>
              <a:endParaRPr sz="3200">
                <a:solidFill>
                  <a:srgbClr val="EDD686"/>
                </a:solidFill>
                <a:latin typeface="Arial"/>
                <a:ea typeface="Arial"/>
                <a:cs typeface="Arial"/>
                <a:sym typeface="Arial"/>
              </a:endParaRPr>
            </a:p>
          </p:txBody>
        </p:sp>
      </p:grpSp>
      <p:pic>
        <p:nvPicPr>
          <p:cNvPr id="159" name="Google Shape;159;p8"/>
          <p:cNvPicPr preferRelativeResize="0"/>
          <p:nvPr/>
        </p:nvPicPr>
        <p:blipFill rotWithShape="1">
          <a:blip r:embed="rId3">
            <a:alphaModFix/>
          </a:blip>
          <a:srcRect b="0" l="0" r="0" t="0"/>
          <a:stretch/>
        </p:blipFill>
        <p:spPr>
          <a:xfrm>
            <a:off x="439338" y="1997668"/>
            <a:ext cx="2462551" cy="2462551"/>
          </a:xfrm>
          <a:prstGeom prst="rect">
            <a:avLst/>
          </a:prstGeom>
          <a:noFill/>
          <a:ln>
            <a:noFill/>
          </a:ln>
        </p:spPr>
      </p:pic>
      <p:sp>
        <p:nvSpPr>
          <p:cNvPr id="160" name="Google Shape;160;p8"/>
          <p:cNvSpPr txBox="1"/>
          <p:nvPr/>
        </p:nvSpPr>
        <p:spPr>
          <a:xfrm>
            <a:off x="3387587" y="2105560"/>
            <a:ext cx="5416825" cy="22467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EDD686"/>
                </a:solidFill>
                <a:latin typeface="Arial"/>
                <a:ea typeface="Arial"/>
                <a:cs typeface="Arial"/>
                <a:sym typeface="Arial"/>
              </a:rPr>
              <a:t>In Jingju music, what are the most prevalent melodic patterns associated with different “shengqiang”, “banshi”, and role types?</a:t>
            </a:r>
            <a:endParaRPr b="1" sz="2800">
              <a:solidFill>
                <a:srgbClr val="EDD686"/>
              </a:solidFill>
              <a:latin typeface="Arial"/>
              <a:ea typeface="Arial"/>
              <a:cs typeface="Arial"/>
              <a:sym typeface="Arial"/>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grpSp>
        <p:nvGrpSpPr>
          <p:cNvPr id="166" name="Google Shape;166;p9"/>
          <p:cNvGrpSpPr/>
          <p:nvPr/>
        </p:nvGrpSpPr>
        <p:grpSpPr>
          <a:xfrm>
            <a:off x="557282" y="372296"/>
            <a:ext cx="2847939" cy="596184"/>
            <a:chOff x="4948744" y="1411758"/>
            <a:chExt cx="2847939" cy="596184"/>
          </a:xfrm>
        </p:grpSpPr>
        <p:sp>
          <p:nvSpPr>
            <p:cNvPr id="167" name="Google Shape;167;p9"/>
            <p:cNvSpPr/>
            <p:nvPr/>
          </p:nvSpPr>
          <p:spPr>
            <a:xfrm>
              <a:off x="5622242" y="1411758"/>
              <a:ext cx="217444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EDD686"/>
                  </a:solidFill>
                  <a:latin typeface="Arial"/>
                  <a:ea typeface="Arial"/>
                  <a:cs typeface="Arial"/>
                  <a:sym typeface="Arial"/>
                </a:rPr>
                <a:t>Motivation</a:t>
              </a:r>
              <a:endParaRPr b="1" sz="2800">
                <a:solidFill>
                  <a:srgbClr val="EDD686"/>
                </a:solidFill>
                <a:latin typeface="Arial"/>
                <a:ea typeface="Arial"/>
                <a:cs typeface="Arial"/>
                <a:sym typeface="Arial"/>
              </a:endParaRPr>
            </a:p>
          </p:txBody>
        </p:sp>
        <p:sp>
          <p:nvSpPr>
            <p:cNvPr id="168" name="Google Shape;168;p9"/>
            <p:cNvSpPr/>
            <p:nvPr/>
          </p:nvSpPr>
          <p:spPr>
            <a:xfrm>
              <a:off x="4948744" y="1411758"/>
              <a:ext cx="527086" cy="596184"/>
            </a:xfrm>
            <a:custGeom>
              <a:rect b="b" l="l" r="r" t="t"/>
              <a:pathLst>
                <a:path extrusionOk="0" h="996923" w="881380">
                  <a:moveTo>
                    <a:pt x="488989" y="11412"/>
                  </a:moveTo>
                  <a:lnTo>
                    <a:pt x="821679" y="177756"/>
                  </a:lnTo>
                  <a:cubicBezTo>
                    <a:pt x="858276" y="196055"/>
                    <a:pt x="881380" y="233438"/>
                    <a:pt x="881380" y="274355"/>
                  </a:cubicBezTo>
                  <a:lnTo>
                    <a:pt x="881380" y="722570"/>
                  </a:lnTo>
                  <a:cubicBezTo>
                    <a:pt x="881380" y="763487"/>
                    <a:pt x="858276" y="800870"/>
                    <a:pt x="821679" y="819168"/>
                  </a:cubicBezTo>
                  <a:lnTo>
                    <a:pt x="488989" y="985513"/>
                  </a:lnTo>
                  <a:cubicBezTo>
                    <a:pt x="458561" y="1000727"/>
                    <a:pt x="422819" y="1000727"/>
                    <a:pt x="392391" y="985513"/>
                  </a:cubicBezTo>
                  <a:lnTo>
                    <a:pt x="59701" y="819168"/>
                  </a:lnTo>
                  <a:cubicBezTo>
                    <a:pt x="23104" y="800870"/>
                    <a:pt x="0" y="763487"/>
                    <a:pt x="0" y="722570"/>
                  </a:cubicBezTo>
                  <a:lnTo>
                    <a:pt x="0" y="274355"/>
                  </a:lnTo>
                  <a:cubicBezTo>
                    <a:pt x="0" y="233438"/>
                    <a:pt x="23104" y="196055"/>
                    <a:pt x="59701" y="177756"/>
                  </a:cubicBezTo>
                  <a:lnTo>
                    <a:pt x="392391" y="11412"/>
                  </a:lnTo>
                  <a:cubicBezTo>
                    <a:pt x="422819" y="-3803"/>
                    <a:pt x="458561" y="-3803"/>
                    <a:pt x="488989" y="11412"/>
                  </a:cubicBezTo>
                </a:path>
              </a:pathLst>
            </a:custGeom>
            <a:gradFill>
              <a:gsLst>
                <a:gs pos="0">
                  <a:srgbClr val="AA2323"/>
                </a:gs>
                <a:gs pos="50000">
                  <a:srgbClr val="A11B1B"/>
                </a:gs>
                <a:gs pos="100000">
                  <a:srgbClr val="C00000"/>
                </a:gs>
              </a:gsLst>
              <a:lin ang="18900000" scaled="0"/>
            </a:gradFill>
            <a:ln cap="flat" cmpd="sng" w="12700">
              <a:solidFill>
                <a:srgbClr val="EDD6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EDD686"/>
                  </a:solidFill>
                  <a:latin typeface="Arial"/>
                  <a:ea typeface="Arial"/>
                  <a:cs typeface="Arial"/>
                  <a:sym typeface="Arial"/>
                </a:rPr>
                <a:t>3</a:t>
              </a:r>
              <a:endParaRPr sz="3200">
                <a:solidFill>
                  <a:srgbClr val="EDD686"/>
                </a:solidFill>
                <a:latin typeface="Arial"/>
                <a:ea typeface="Arial"/>
                <a:cs typeface="Arial"/>
                <a:sym typeface="Arial"/>
              </a:endParaRPr>
            </a:p>
          </p:txBody>
        </p:sp>
      </p:grpSp>
      <p:sp>
        <p:nvSpPr>
          <p:cNvPr id="169" name="Google Shape;169;p9"/>
          <p:cNvSpPr txBox="1"/>
          <p:nvPr/>
        </p:nvSpPr>
        <p:spPr>
          <a:xfrm>
            <a:off x="478665" y="1507224"/>
            <a:ext cx="8072211" cy="4154984"/>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EDD686"/>
              </a:buClr>
              <a:buSzPts val="2400"/>
              <a:buFont typeface="Arial"/>
              <a:buChar char="•"/>
            </a:pPr>
            <a:r>
              <a:rPr lang="en-US" sz="2400">
                <a:solidFill>
                  <a:srgbClr val="EDD686"/>
                </a:solidFill>
                <a:latin typeface="Arial"/>
                <a:ea typeface="Arial"/>
                <a:cs typeface="Arial"/>
                <a:sym typeface="Arial"/>
              </a:rPr>
              <a:t>Jingju music pieces can be classified according to three dimensions: “shengqiang”, “banshi” and role types</a:t>
            </a:r>
            <a:endParaRPr/>
          </a:p>
          <a:p>
            <a:pPr indent="-304800" lvl="0" marL="457200" marR="0" rtl="0" algn="l">
              <a:spcBef>
                <a:spcPts val="0"/>
              </a:spcBef>
              <a:spcAft>
                <a:spcPts val="0"/>
              </a:spcAft>
              <a:buClr>
                <a:schemeClr val="dk1"/>
              </a:buClr>
              <a:buSzPts val="2400"/>
              <a:buFont typeface="Arial"/>
              <a:buNone/>
            </a:pPr>
            <a:r>
              <a:t/>
            </a:r>
            <a:endParaRPr sz="2400">
              <a:solidFill>
                <a:srgbClr val="EDD686"/>
              </a:solidFill>
              <a:latin typeface="Arial"/>
              <a:ea typeface="Arial"/>
              <a:cs typeface="Arial"/>
              <a:sym typeface="Arial"/>
            </a:endParaRPr>
          </a:p>
          <a:p>
            <a:pPr indent="-457200" lvl="0" marL="457200" marR="0" rtl="0" algn="l">
              <a:spcBef>
                <a:spcPts val="0"/>
              </a:spcBef>
              <a:spcAft>
                <a:spcPts val="0"/>
              </a:spcAft>
              <a:buClr>
                <a:srgbClr val="EDD686"/>
              </a:buClr>
              <a:buSzPts val="2400"/>
              <a:buFont typeface="Arial"/>
              <a:buChar char="•"/>
            </a:pPr>
            <a:r>
              <a:rPr lang="en-US" sz="2400">
                <a:solidFill>
                  <a:srgbClr val="EDD686"/>
                </a:solidFill>
                <a:latin typeface="Arial"/>
                <a:ea typeface="Arial"/>
                <a:cs typeface="Arial"/>
                <a:sym typeface="Arial"/>
              </a:rPr>
              <a:t>How do melodies change across these different categories? (contour, intervals, note density, length…)</a:t>
            </a:r>
            <a:endParaRPr/>
          </a:p>
          <a:p>
            <a:pPr indent="-304800" lvl="0" marL="457200" marR="0" rtl="0" algn="l">
              <a:spcBef>
                <a:spcPts val="0"/>
              </a:spcBef>
              <a:spcAft>
                <a:spcPts val="0"/>
              </a:spcAft>
              <a:buClr>
                <a:schemeClr val="dk1"/>
              </a:buClr>
              <a:buSzPts val="2400"/>
              <a:buFont typeface="Arial"/>
              <a:buNone/>
            </a:pPr>
            <a:r>
              <a:t/>
            </a:r>
            <a:endParaRPr sz="2400">
              <a:solidFill>
                <a:srgbClr val="EDD686"/>
              </a:solidFill>
              <a:latin typeface="Arial"/>
              <a:ea typeface="Arial"/>
              <a:cs typeface="Arial"/>
              <a:sym typeface="Arial"/>
            </a:endParaRPr>
          </a:p>
          <a:p>
            <a:pPr indent="-457200" lvl="0" marL="457200" marR="0" rtl="0" algn="l">
              <a:spcBef>
                <a:spcPts val="0"/>
              </a:spcBef>
              <a:spcAft>
                <a:spcPts val="0"/>
              </a:spcAft>
              <a:buClr>
                <a:srgbClr val="EDD686"/>
              </a:buClr>
              <a:buSzPts val="2400"/>
              <a:buFont typeface="Arial"/>
              <a:buChar char="•"/>
            </a:pPr>
            <a:r>
              <a:rPr lang="en-US" sz="2400">
                <a:solidFill>
                  <a:srgbClr val="EDD686"/>
                </a:solidFill>
                <a:latin typeface="Arial"/>
                <a:ea typeface="Arial"/>
                <a:cs typeface="Arial"/>
                <a:sym typeface="Arial"/>
              </a:rPr>
              <a:t>Will the most salient melodic patterns match the melodic contour expected from the “shengqiang”?</a:t>
            </a:r>
            <a:endParaRPr/>
          </a:p>
        </p:txBody>
      </p:sp>
      <p:pic>
        <p:nvPicPr>
          <p:cNvPr descr="A person in a garment&#10;&#10;Description automatically generated" id="170" name="Google Shape;170;p9"/>
          <p:cNvPicPr preferRelativeResize="0"/>
          <p:nvPr/>
        </p:nvPicPr>
        <p:blipFill rotWithShape="1">
          <a:blip r:embed="rId3">
            <a:alphaModFix/>
          </a:blip>
          <a:srcRect b="0" l="0" r="0" t="0"/>
          <a:stretch/>
        </p:blipFill>
        <p:spPr>
          <a:xfrm>
            <a:off x="8358193" y="0"/>
            <a:ext cx="3462194" cy="5035030"/>
          </a:xfrm>
          <a:prstGeom prst="rect">
            <a:avLst/>
          </a:prstGeom>
          <a:noFill/>
          <a:ln>
            <a:noFill/>
          </a:ln>
        </p:spPr>
      </p:pic>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2023-03-11T08:14:00Z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A4F858F04AFD44548DE10E5827568ED1_13</vt:lpwstr>
  </property>
  <property fmtid="{D5CDD505-2E9C-101B-9397-08002B2CF9AE}" pid="3" name="KSOProductBuildVer">
    <vt:lpwstr>2052-12.1.0.15374</vt:lpwstr>
  </property>
  <property fmtid="{D5CDD505-2E9C-101B-9397-08002B2CF9AE}" pid="4" name="KSOTemplateUUID">
    <vt:lpwstr>v1.0_mb_w9YI3Et7sUpbFbSw8x/kLA==</vt:lpwstr>
  </property>
</Properties>
</file>